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88" r:id="rId3"/>
    <p:sldId id="290" r:id="rId4"/>
    <p:sldId id="289" r:id="rId5"/>
    <p:sldId id="291" r:id="rId6"/>
    <p:sldId id="303" r:id="rId7"/>
    <p:sldId id="264" r:id="rId8"/>
    <p:sldId id="263" r:id="rId9"/>
    <p:sldId id="301" r:id="rId10"/>
    <p:sldId id="265" r:id="rId11"/>
    <p:sldId id="270" r:id="rId12"/>
    <p:sldId id="300" r:id="rId13"/>
    <p:sldId id="280" r:id="rId14"/>
    <p:sldId id="281" r:id="rId15"/>
    <p:sldId id="282" r:id="rId16"/>
    <p:sldId id="271" r:id="rId17"/>
    <p:sldId id="283" r:id="rId18"/>
    <p:sldId id="292" r:id="rId19"/>
    <p:sldId id="269" r:id="rId20"/>
    <p:sldId id="274" r:id="rId21"/>
    <p:sldId id="302" r:id="rId22"/>
    <p:sldId id="276" r:id="rId23"/>
    <p:sldId id="275" r:id="rId24"/>
    <p:sldId id="272" r:id="rId25"/>
    <p:sldId id="277" r:id="rId26"/>
    <p:sldId id="278" r:id="rId27"/>
    <p:sldId id="284" r:id="rId28"/>
    <p:sldId id="285" r:id="rId29"/>
    <p:sldId id="273" r:id="rId30"/>
    <p:sldId id="287" r:id="rId31"/>
    <p:sldId id="286" r:id="rId32"/>
    <p:sldId id="293" r:id="rId33"/>
    <p:sldId id="297" r:id="rId34"/>
    <p:sldId id="298" r:id="rId35"/>
    <p:sldId id="294" r:id="rId36"/>
    <p:sldId id="29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FF44A"/>
    <a:srgbClr val="66FF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64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62438-966A-4EE2-96B0-1DAEA7D7577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2D8009-D118-4426-9823-DF1220A426DB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Mission Steering Group (MSG)</a:t>
          </a:r>
        </a:p>
        <a:p>
          <a:r>
            <a:rPr lang="en-US" sz="2000" dirty="0" smtClean="0"/>
            <a:t>Head- Union Minister for Health &amp; Family Welfare </a:t>
          </a:r>
          <a:endParaRPr lang="en-US" sz="2000" dirty="0"/>
        </a:p>
      </dgm:t>
    </dgm:pt>
    <dgm:pt modelId="{2E1F6581-DD9B-474E-AD88-95B37042A8F5}" type="parTrans" cxnId="{E6EB4536-1EEC-4538-9082-7490EC8F5660}">
      <dgm:prSet/>
      <dgm:spPr/>
      <dgm:t>
        <a:bodyPr/>
        <a:lstStyle/>
        <a:p>
          <a:endParaRPr lang="en-US"/>
        </a:p>
      </dgm:t>
    </dgm:pt>
    <dgm:pt modelId="{A67092AD-EAF3-4D0A-A18C-6B8DF9FDBA83}" type="sibTrans" cxnId="{E6EB4536-1EEC-4538-9082-7490EC8F5660}">
      <dgm:prSet/>
      <dgm:spPr/>
      <dgm:t>
        <a:bodyPr/>
        <a:lstStyle/>
        <a:p>
          <a:endParaRPr lang="en-US"/>
        </a:p>
      </dgm:t>
    </dgm:pt>
    <dgm:pt modelId="{86FB291B-DBB2-43D3-A09D-9DF16367A12D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000" dirty="0" smtClean="0"/>
            <a:t>Mission  Directorate – Headed by Mission directors</a:t>
          </a:r>
          <a:endParaRPr lang="en-US" sz="2000" dirty="0"/>
        </a:p>
      </dgm:t>
    </dgm:pt>
    <dgm:pt modelId="{CA37A752-3E77-42C7-8D84-A9CF133D7252}" type="parTrans" cxnId="{4F9B7BED-C2F7-4E81-A3CC-3CADE7A9579B}">
      <dgm:prSet/>
      <dgm:spPr/>
      <dgm:t>
        <a:bodyPr/>
        <a:lstStyle/>
        <a:p>
          <a:endParaRPr lang="en-US"/>
        </a:p>
      </dgm:t>
    </dgm:pt>
    <dgm:pt modelId="{856B6710-071C-4F40-99D1-E4C23BD5181F}" type="sibTrans" cxnId="{4F9B7BED-C2F7-4E81-A3CC-3CADE7A9579B}">
      <dgm:prSet/>
      <dgm:spPr/>
      <dgm:t>
        <a:bodyPr/>
        <a:lstStyle/>
        <a:p>
          <a:endParaRPr lang="en-US"/>
        </a:p>
      </dgm:t>
    </dgm:pt>
    <dgm:pt modelId="{3ED63541-2E92-4866-8202-F6B196900EB3}">
      <dgm:prSet phldrT="[Text]" custT="1"/>
      <dgm:spPr>
        <a:solidFill>
          <a:srgbClr val="9FF44A"/>
        </a:solidFill>
      </dgm:spPr>
      <dgm:t>
        <a:bodyPr/>
        <a:lstStyle/>
        <a:p>
          <a:r>
            <a:rPr lang="en-US" sz="2000" dirty="0" smtClean="0"/>
            <a:t>5 Joint Secretaries. </a:t>
          </a:r>
          <a:endParaRPr lang="en-US" sz="2000" dirty="0"/>
        </a:p>
      </dgm:t>
    </dgm:pt>
    <dgm:pt modelId="{5575E592-D940-45E6-8297-359CC441DA10}" type="parTrans" cxnId="{D89FBA83-ADEC-44CD-AD26-0A51B5878016}">
      <dgm:prSet/>
      <dgm:spPr/>
      <dgm:t>
        <a:bodyPr/>
        <a:lstStyle/>
        <a:p>
          <a:endParaRPr lang="en-US"/>
        </a:p>
      </dgm:t>
    </dgm:pt>
    <dgm:pt modelId="{C112A9BE-1295-474A-B8CC-DECC76ED0425}" type="sibTrans" cxnId="{D89FBA83-ADEC-44CD-AD26-0A51B5878016}">
      <dgm:prSet/>
      <dgm:spPr/>
      <dgm:t>
        <a:bodyPr/>
        <a:lstStyle/>
        <a:p>
          <a:endParaRPr lang="en-US"/>
        </a:p>
      </dgm:t>
    </dgm:pt>
    <dgm:pt modelId="{6970EBDC-07CE-4950-9EAC-819049322E48}">
      <dgm:prSet phldrT="[Text]"/>
      <dgm:spPr>
        <a:solidFill>
          <a:srgbClr val="9FF44A">
            <a:alpha val="90000"/>
          </a:srgbClr>
        </a:solidFill>
      </dgm:spPr>
      <dgm:t>
        <a:bodyPr/>
        <a:lstStyle/>
        <a:p>
          <a:r>
            <a:rPr lang="en-US" dirty="0" err="1" smtClean="0"/>
            <a:t>Programme</a:t>
          </a:r>
          <a:r>
            <a:rPr lang="en-US" dirty="0" smtClean="0"/>
            <a:t> Management Group(PMG)</a:t>
          </a:r>
          <a:endParaRPr lang="en-US" dirty="0"/>
        </a:p>
      </dgm:t>
    </dgm:pt>
    <dgm:pt modelId="{586F2599-5858-46DC-A794-21C30355931A}" type="parTrans" cxnId="{7F023B1D-98CB-4F31-95BF-44E34D881C9D}">
      <dgm:prSet/>
      <dgm:spPr/>
      <dgm:t>
        <a:bodyPr/>
        <a:lstStyle/>
        <a:p>
          <a:endParaRPr lang="en-US"/>
        </a:p>
      </dgm:t>
    </dgm:pt>
    <dgm:pt modelId="{5660ADFE-54BE-43E7-BF45-F7E61713FD45}" type="sibTrans" cxnId="{7F023B1D-98CB-4F31-95BF-44E34D881C9D}">
      <dgm:prSet/>
      <dgm:spPr/>
      <dgm:t>
        <a:bodyPr/>
        <a:lstStyle/>
        <a:p>
          <a:endParaRPr lang="en-US"/>
        </a:p>
      </dgm:t>
    </dgm:pt>
    <dgm:pt modelId="{7FA8EF51-C6B2-4D92-B2C0-BFC7F2275A63}">
      <dgm:prSet custT="1"/>
      <dgm:spPr/>
      <dgm:t>
        <a:bodyPr/>
        <a:lstStyle/>
        <a:p>
          <a:r>
            <a:rPr lang="en-US" sz="2000" dirty="0" smtClean="0"/>
            <a:t>Empowered </a:t>
          </a:r>
          <a:r>
            <a:rPr lang="en-US" sz="2000" dirty="0" err="1" smtClean="0"/>
            <a:t>Programme</a:t>
          </a:r>
          <a:r>
            <a:rPr lang="en-US" sz="2000" dirty="0" smtClean="0"/>
            <a:t> Committee (EPC) headed by the Union Secretary for Health &amp;  FW</a:t>
          </a:r>
        </a:p>
      </dgm:t>
    </dgm:pt>
    <dgm:pt modelId="{F11B7C9D-2C1F-4429-9661-879A35473E23}" type="parTrans" cxnId="{BD01D8B4-27A0-483D-9E0A-6F3F3DEA5EC4}">
      <dgm:prSet/>
      <dgm:spPr/>
      <dgm:t>
        <a:bodyPr/>
        <a:lstStyle/>
        <a:p>
          <a:endParaRPr lang="en-US"/>
        </a:p>
      </dgm:t>
    </dgm:pt>
    <dgm:pt modelId="{B75555F3-680B-49DB-8161-ECE813186C46}" type="sibTrans" cxnId="{BD01D8B4-27A0-483D-9E0A-6F3F3DEA5EC4}">
      <dgm:prSet/>
      <dgm:spPr/>
      <dgm:t>
        <a:bodyPr/>
        <a:lstStyle/>
        <a:p>
          <a:endParaRPr lang="en-US"/>
        </a:p>
      </dgm:t>
    </dgm:pt>
    <dgm:pt modelId="{C7F54970-FEBF-4A92-8F81-D139C0431177}">
      <dgm:prSet phldrT="[Text]" custT="1"/>
      <dgm:spPr/>
      <dgm:t>
        <a:bodyPr/>
        <a:lstStyle/>
        <a:p>
          <a:r>
            <a:rPr lang="en-US" sz="2000" dirty="0" smtClean="0"/>
            <a:t>State Facilitation Unit </a:t>
          </a:r>
          <a:endParaRPr lang="en-US" sz="2000" dirty="0"/>
        </a:p>
      </dgm:t>
    </dgm:pt>
    <dgm:pt modelId="{E31B1E94-F363-4EC4-8AF1-E00252AD925C}" type="parTrans" cxnId="{7621195C-9EEC-4FD7-9AC5-DBC8BFCC2D61}">
      <dgm:prSet/>
      <dgm:spPr/>
      <dgm:t>
        <a:bodyPr/>
        <a:lstStyle/>
        <a:p>
          <a:endParaRPr lang="en-US"/>
        </a:p>
      </dgm:t>
    </dgm:pt>
    <dgm:pt modelId="{3E588473-72CC-4C51-B489-E2DAC29E7BD7}" type="sibTrans" cxnId="{7621195C-9EEC-4FD7-9AC5-DBC8BFCC2D61}">
      <dgm:prSet/>
      <dgm:spPr/>
      <dgm:t>
        <a:bodyPr/>
        <a:lstStyle/>
        <a:p>
          <a:endParaRPr lang="en-US"/>
        </a:p>
      </dgm:t>
    </dgm:pt>
    <dgm:pt modelId="{59F210E5-7159-474F-86F8-C171185E204A}" type="pres">
      <dgm:prSet presAssocID="{F0F62438-966A-4EE2-96B0-1DAEA7D757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38FDBF-26A6-4C04-98FA-C1A6B7658DBC}" type="pres">
      <dgm:prSet presAssocID="{C7F54970-FEBF-4A92-8F81-D139C0431177}" presName="boxAndChildren" presStyleCnt="0"/>
      <dgm:spPr/>
    </dgm:pt>
    <dgm:pt modelId="{CF084DD1-27E7-4C05-A9E4-AE5EB2DF335E}" type="pres">
      <dgm:prSet presAssocID="{C7F54970-FEBF-4A92-8F81-D139C0431177}" presName="parentTextBox" presStyleLbl="node1" presStyleIdx="0" presStyleCnt="5"/>
      <dgm:spPr/>
      <dgm:t>
        <a:bodyPr/>
        <a:lstStyle/>
        <a:p>
          <a:endParaRPr lang="en-US"/>
        </a:p>
      </dgm:t>
    </dgm:pt>
    <dgm:pt modelId="{474CB6EA-BEB4-4D12-8116-A799901B4C79}" type="pres">
      <dgm:prSet presAssocID="{C112A9BE-1295-474A-B8CC-DECC76ED0425}" presName="sp" presStyleCnt="0"/>
      <dgm:spPr/>
    </dgm:pt>
    <dgm:pt modelId="{37662F88-23D2-4E84-AC36-EA57801181CB}" type="pres">
      <dgm:prSet presAssocID="{3ED63541-2E92-4866-8202-F6B196900EB3}" presName="arrowAndChildren" presStyleCnt="0"/>
      <dgm:spPr/>
    </dgm:pt>
    <dgm:pt modelId="{CF860AF7-687B-4BBD-ACC2-3E29A1487D23}" type="pres">
      <dgm:prSet presAssocID="{3ED63541-2E92-4866-8202-F6B196900EB3}" presName="parentTextArrow" presStyleLbl="node1" presStyleIdx="0" presStyleCnt="5"/>
      <dgm:spPr/>
      <dgm:t>
        <a:bodyPr/>
        <a:lstStyle/>
        <a:p>
          <a:endParaRPr lang="en-US"/>
        </a:p>
      </dgm:t>
    </dgm:pt>
    <dgm:pt modelId="{6940FAA4-7EA0-437F-B4FA-C2382185A1BA}" type="pres">
      <dgm:prSet presAssocID="{3ED63541-2E92-4866-8202-F6B196900EB3}" presName="arrow" presStyleLbl="node1" presStyleIdx="1" presStyleCnt="5"/>
      <dgm:spPr/>
      <dgm:t>
        <a:bodyPr/>
        <a:lstStyle/>
        <a:p>
          <a:endParaRPr lang="en-US"/>
        </a:p>
      </dgm:t>
    </dgm:pt>
    <dgm:pt modelId="{0D2FA9F7-2A8F-4CEE-A5B9-F2715305BEBA}" type="pres">
      <dgm:prSet presAssocID="{3ED63541-2E92-4866-8202-F6B196900EB3}" presName="descendantArrow" presStyleCnt="0"/>
      <dgm:spPr/>
    </dgm:pt>
    <dgm:pt modelId="{C091D696-F0A8-43D8-8567-DA523054225B}" type="pres">
      <dgm:prSet presAssocID="{6970EBDC-07CE-4950-9EAC-819049322E48}" presName="childTextArrow" presStyleLbl="fgAccFollowNode1" presStyleIdx="0" presStyleCnt="1" custLinFactNeighborX="1235" custLinFactNeighborY="69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67158-E823-4A01-ACAA-0E6816E0F5C4}" type="pres">
      <dgm:prSet presAssocID="{856B6710-071C-4F40-99D1-E4C23BD5181F}" presName="sp" presStyleCnt="0"/>
      <dgm:spPr/>
    </dgm:pt>
    <dgm:pt modelId="{702534D3-19CF-4678-B8EB-3A633281D5EA}" type="pres">
      <dgm:prSet presAssocID="{86FB291B-DBB2-43D3-A09D-9DF16367A12D}" presName="arrowAndChildren" presStyleCnt="0"/>
      <dgm:spPr/>
    </dgm:pt>
    <dgm:pt modelId="{D3031935-5D8C-4061-AEF8-7493FE7AC143}" type="pres">
      <dgm:prSet presAssocID="{86FB291B-DBB2-43D3-A09D-9DF16367A12D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833F4682-254B-4021-9EDE-5EA332BD37D9}" type="pres">
      <dgm:prSet presAssocID="{B75555F3-680B-49DB-8161-ECE813186C46}" presName="sp" presStyleCnt="0"/>
      <dgm:spPr/>
    </dgm:pt>
    <dgm:pt modelId="{26216961-D412-4019-9407-9BC56082FB0A}" type="pres">
      <dgm:prSet presAssocID="{7FA8EF51-C6B2-4D92-B2C0-BFC7F2275A63}" presName="arrowAndChildren" presStyleCnt="0"/>
      <dgm:spPr/>
    </dgm:pt>
    <dgm:pt modelId="{C1A25F47-1E0D-4BF0-8CFD-2755C609ED18}" type="pres">
      <dgm:prSet presAssocID="{7FA8EF51-C6B2-4D92-B2C0-BFC7F2275A63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9F7FAFE2-28A0-4CA1-B63B-95AB865623F5}" type="pres">
      <dgm:prSet presAssocID="{A67092AD-EAF3-4D0A-A18C-6B8DF9FDBA83}" presName="sp" presStyleCnt="0"/>
      <dgm:spPr/>
    </dgm:pt>
    <dgm:pt modelId="{16D0E862-93B9-47A6-B9C9-C3BEC5F0CCF5}" type="pres">
      <dgm:prSet presAssocID="{E72D8009-D118-4426-9823-DF1220A426DB}" presName="arrowAndChildren" presStyleCnt="0"/>
      <dgm:spPr/>
    </dgm:pt>
    <dgm:pt modelId="{9DCB2459-EB61-4C76-A3CD-0B44C1ACB027}" type="pres">
      <dgm:prSet presAssocID="{E72D8009-D118-4426-9823-DF1220A426DB}" presName="parentTextArrow" presStyleLbl="node1" presStyleIdx="4" presStyleCnt="5" custScaleY="133441"/>
      <dgm:spPr/>
      <dgm:t>
        <a:bodyPr/>
        <a:lstStyle/>
        <a:p>
          <a:endParaRPr lang="en-US"/>
        </a:p>
      </dgm:t>
    </dgm:pt>
  </dgm:ptLst>
  <dgm:cxnLst>
    <dgm:cxn modelId="{8F4FAC19-FA00-4D18-8F5B-6914247B9387}" type="presOf" srcId="{F0F62438-966A-4EE2-96B0-1DAEA7D7577E}" destId="{59F210E5-7159-474F-86F8-C171185E204A}" srcOrd="0" destOrd="0" presId="urn:microsoft.com/office/officeart/2005/8/layout/process4"/>
    <dgm:cxn modelId="{511C71E5-2B28-47D2-B76E-EE6AF64E6CD3}" type="presOf" srcId="{3ED63541-2E92-4866-8202-F6B196900EB3}" destId="{CF860AF7-687B-4BBD-ACC2-3E29A1487D23}" srcOrd="0" destOrd="0" presId="urn:microsoft.com/office/officeart/2005/8/layout/process4"/>
    <dgm:cxn modelId="{E6EB4536-1EEC-4538-9082-7490EC8F5660}" srcId="{F0F62438-966A-4EE2-96B0-1DAEA7D7577E}" destId="{E72D8009-D118-4426-9823-DF1220A426DB}" srcOrd="0" destOrd="0" parTransId="{2E1F6581-DD9B-474E-AD88-95B37042A8F5}" sibTransId="{A67092AD-EAF3-4D0A-A18C-6B8DF9FDBA83}"/>
    <dgm:cxn modelId="{DCE31E88-A7C0-43B4-8F26-D29B96026B54}" type="presOf" srcId="{E72D8009-D118-4426-9823-DF1220A426DB}" destId="{9DCB2459-EB61-4C76-A3CD-0B44C1ACB027}" srcOrd="0" destOrd="0" presId="urn:microsoft.com/office/officeart/2005/8/layout/process4"/>
    <dgm:cxn modelId="{BD01D8B4-27A0-483D-9E0A-6F3F3DEA5EC4}" srcId="{F0F62438-966A-4EE2-96B0-1DAEA7D7577E}" destId="{7FA8EF51-C6B2-4D92-B2C0-BFC7F2275A63}" srcOrd="1" destOrd="0" parTransId="{F11B7C9D-2C1F-4429-9661-879A35473E23}" sibTransId="{B75555F3-680B-49DB-8161-ECE813186C46}"/>
    <dgm:cxn modelId="{7604041E-42FD-43FD-86F6-7B2B8F9208AC}" type="presOf" srcId="{C7F54970-FEBF-4A92-8F81-D139C0431177}" destId="{CF084DD1-27E7-4C05-A9E4-AE5EB2DF335E}" srcOrd="0" destOrd="0" presId="urn:microsoft.com/office/officeart/2005/8/layout/process4"/>
    <dgm:cxn modelId="{7F023B1D-98CB-4F31-95BF-44E34D881C9D}" srcId="{3ED63541-2E92-4866-8202-F6B196900EB3}" destId="{6970EBDC-07CE-4950-9EAC-819049322E48}" srcOrd="0" destOrd="0" parTransId="{586F2599-5858-46DC-A794-21C30355931A}" sibTransId="{5660ADFE-54BE-43E7-BF45-F7E61713FD45}"/>
    <dgm:cxn modelId="{56E41217-410F-4586-82D7-389A79F41D66}" type="presOf" srcId="{7FA8EF51-C6B2-4D92-B2C0-BFC7F2275A63}" destId="{C1A25F47-1E0D-4BF0-8CFD-2755C609ED18}" srcOrd="0" destOrd="0" presId="urn:microsoft.com/office/officeart/2005/8/layout/process4"/>
    <dgm:cxn modelId="{D89FBA83-ADEC-44CD-AD26-0A51B5878016}" srcId="{F0F62438-966A-4EE2-96B0-1DAEA7D7577E}" destId="{3ED63541-2E92-4866-8202-F6B196900EB3}" srcOrd="3" destOrd="0" parTransId="{5575E592-D940-45E6-8297-359CC441DA10}" sibTransId="{C112A9BE-1295-474A-B8CC-DECC76ED0425}"/>
    <dgm:cxn modelId="{4F9B7BED-C2F7-4E81-A3CC-3CADE7A9579B}" srcId="{F0F62438-966A-4EE2-96B0-1DAEA7D7577E}" destId="{86FB291B-DBB2-43D3-A09D-9DF16367A12D}" srcOrd="2" destOrd="0" parTransId="{CA37A752-3E77-42C7-8D84-A9CF133D7252}" sibTransId="{856B6710-071C-4F40-99D1-E4C23BD5181F}"/>
    <dgm:cxn modelId="{22ED63AD-4828-4F74-B437-02334F9EE733}" type="presOf" srcId="{86FB291B-DBB2-43D3-A09D-9DF16367A12D}" destId="{D3031935-5D8C-4061-AEF8-7493FE7AC143}" srcOrd="0" destOrd="0" presId="urn:microsoft.com/office/officeart/2005/8/layout/process4"/>
    <dgm:cxn modelId="{D7BAB677-BEC2-42DA-9801-BCD82170A5C0}" type="presOf" srcId="{3ED63541-2E92-4866-8202-F6B196900EB3}" destId="{6940FAA4-7EA0-437F-B4FA-C2382185A1BA}" srcOrd="1" destOrd="0" presId="urn:microsoft.com/office/officeart/2005/8/layout/process4"/>
    <dgm:cxn modelId="{7621195C-9EEC-4FD7-9AC5-DBC8BFCC2D61}" srcId="{F0F62438-966A-4EE2-96B0-1DAEA7D7577E}" destId="{C7F54970-FEBF-4A92-8F81-D139C0431177}" srcOrd="4" destOrd="0" parTransId="{E31B1E94-F363-4EC4-8AF1-E00252AD925C}" sibTransId="{3E588473-72CC-4C51-B489-E2DAC29E7BD7}"/>
    <dgm:cxn modelId="{1CC42BDE-117C-4736-A69A-BF170DE6635A}" type="presOf" srcId="{6970EBDC-07CE-4950-9EAC-819049322E48}" destId="{C091D696-F0A8-43D8-8567-DA523054225B}" srcOrd="0" destOrd="0" presId="urn:microsoft.com/office/officeart/2005/8/layout/process4"/>
    <dgm:cxn modelId="{E7F7F4D7-199E-4EAC-AD4E-30AEE74531E6}" type="presParOf" srcId="{59F210E5-7159-474F-86F8-C171185E204A}" destId="{0438FDBF-26A6-4C04-98FA-C1A6B7658DBC}" srcOrd="0" destOrd="0" presId="urn:microsoft.com/office/officeart/2005/8/layout/process4"/>
    <dgm:cxn modelId="{BEB0E68C-18CD-47D8-A41C-7C3D848766CA}" type="presParOf" srcId="{0438FDBF-26A6-4C04-98FA-C1A6B7658DBC}" destId="{CF084DD1-27E7-4C05-A9E4-AE5EB2DF335E}" srcOrd="0" destOrd="0" presId="urn:microsoft.com/office/officeart/2005/8/layout/process4"/>
    <dgm:cxn modelId="{9182D9B4-9C4D-4F48-A16F-98FC9DFC7C4A}" type="presParOf" srcId="{59F210E5-7159-474F-86F8-C171185E204A}" destId="{474CB6EA-BEB4-4D12-8116-A799901B4C79}" srcOrd="1" destOrd="0" presId="urn:microsoft.com/office/officeart/2005/8/layout/process4"/>
    <dgm:cxn modelId="{4E1ED7DA-8781-4C85-AD6A-4676B2122DA4}" type="presParOf" srcId="{59F210E5-7159-474F-86F8-C171185E204A}" destId="{37662F88-23D2-4E84-AC36-EA57801181CB}" srcOrd="2" destOrd="0" presId="urn:microsoft.com/office/officeart/2005/8/layout/process4"/>
    <dgm:cxn modelId="{5A19DA6A-003F-4B98-9F2B-CAB5EBB29A1A}" type="presParOf" srcId="{37662F88-23D2-4E84-AC36-EA57801181CB}" destId="{CF860AF7-687B-4BBD-ACC2-3E29A1487D23}" srcOrd="0" destOrd="0" presId="urn:microsoft.com/office/officeart/2005/8/layout/process4"/>
    <dgm:cxn modelId="{2B2DE50C-CC00-43E1-8A94-B6BAB9DF3590}" type="presParOf" srcId="{37662F88-23D2-4E84-AC36-EA57801181CB}" destId="{6940FAA4-7EA0-437F-B4FA-C2382185A1BA}" srcOrd="1" destOrd="0" presId="urn:microsoft.com/office/officeart/2005/8/layout/process4"/>
    <dgm:cxn modelId="{5B5D1F7C-ABDB-4FCD-BECF-D53AC1F98345}" type="presParOf" srcId="{37662F88-23D2-4E84-AC36-EA57801181CB}" destId="{0D2FA9F7-2A8F-4CEE-A5B9-F2715305BEBA}" srcOrd="2" destOrd="0" presId="urn:microsoft.com/office/officeart/2005/8/layout/process4"/>
    <dgm:cxn modelId="{7CF61D86-D1F8-47C4-9D1A-A961109F668C}" type="presParOf" srcId="{0D2FA9F7-2A8F-4CEE-A5B9-F2715305BEBA}" destId="{C091D696-F0A8-43D8-8567-DA523054225B}" srcOrd="0" destOrd="0" presId="urn:microsoft.com/office/officeart/2005/8/layout/process4"/>
    <dgm:cxn modelId="{546E6215-A50E-4C76-B742-41030399D784}" type="presParOf" srcId="{59F210E5-7159-474F-86F8-C171185E204A}" destId="{DCD67158-E823-4A01-ACAA-0E6816E0F5C4}" srcOrd="3" destOrd="0" presId="urn:microsoft.com/office/officeart/2005/8/layout/process4"/>
    <dgm:cxn modelId="{0EEA7E92-762B-41A0-8403-2B50611736A9}" type="presParOf" srcId="{59F210E5-7159-474F-86F8-C171185E204A}" destId="{702534D3-19CF-4678-B8EB-3A633281D5EA}" srcOrd="4" destOrd="0" presId="urn:microsoft.com/office/officeart/2005/8/layout/process4"/>
    <dgm:cxn modelId="{56194049-2E4E-442F-BB33-4A79D8BC52BE}" type="presParOf" srcId="{702534D3-19CF-4678-B8EB-3A633281D5EA}" destId="{D3031935-5D8C-4061-AEF8-7493FE7AC143}" srcOrd="0" destOrd="0" presId="urn:microsoft.com/office/officeart/2005/8/layout/process4"/>
    <dgm:cxn modelId="{98A8C44C-093D-4758-B7FA-3A06A7E478E7}" type="presParOf" srcId="{59F210E5-7159-474F-86F8-C171185E204A}" destId="{833F4682-254B-4021-9EDE-5EA332BD37D9}" srcOrd="5" destOrd="0" presId="urn:microsoft.com/office/officeart/2005/8/layout/process4"/>
    <dgm:cxn modelId="{ED6FE855-98D6-49D7-9D46-279B41C5C057}" type="presParOf" srcId="{59F210E5-7159-474F-86F8-C171185E204A}" destId="{26216961-D412-4019-9407-9BC56082FB0A}" srcOrd="6" destOrd="0" presId="urn:microsoft.com/office/officeart/2005/8/layout/process4"/>
    <dgm:cxn modelId="{477752C7-3113-4ABB-9DF4-EB2C097EF271}" type="presParOf" srcId="{26216961-D412-4019-9407-9BC56082FB0A}" destId="{C1A25F47-1E0D-4BF0-8CFD-2755C609ED18}" srcOrd="0" destOrd="0" presId="urn:microsoft.com/office/officeart/2005/8/layout/process4"/>
    <dgm:cxn modelId="{9A6C3035-E6B5-4C51-877B-6D06F5011091}" type="presParOf" srcId="{59F210E5-7159-474F-86F8-C171185E204A}" destId="{9F7FAFE2-28A0-4CA1-B63B-95AB865623F5}" srcOrd="7" destOrd="0" presId="urn:microsoft.com/office/officeart/2005/8/layout/process4"/>
    <dgm:cxn modelId="{494351E6-688A-4E78-BA46-FD2B88EF3C00}" type="presParOf" srcId="{59F210E5-7159-474F-86F8-C171185E204A}" destId="{16D0E862-93B9-47A6-B9C9-C3BEC5F0CCF5}" srcOrd="8" destOrd="0" presId="urn:microsoft.com/office/officeart/2005/8/layout/process4"/>
    <dgm:cxn modelId="{E78D4252-CB06-46ED-8268-E2C54E859E15}" type="presParOf" srcId="{16D0E862-93B9-47A6-B9C9-C3BEC5F0CCF5}" destId="{9DCB2459-EB61-4C76-A3CD-0B44C1ACB027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7AB27-4379-4791-9AF6-FADF59895170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02224-F84F-4D48-9C3A-0BBC2F674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02224-F84F-4D48-9C3A-0BBC2F674A7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mohfw.nic.in/NRHM/Mission" TargetMode="External"/><Relationship Id="rId7" Type="http://schemas.openxmlformats.org/officeDocument/2006/relationships/hyperlink" Target="http://mohfw.nic.in/NRHM/DHAP/DHAP.htm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hfw.nic.in/NRHM/Documents/NRHM_The_Progress_so_far.pdf" TargetMode="External"/><Relationship Id="rId5" Type="http://schemas.openxmlformats.org/officeDocument/2006/relationships/hyperlink" Target="http://www.maha-arogya.gov.in/programs/nhp/nrhm/default.htm" TargetMode="External"/><Relationship Id="rId4" Type="http://schemas.openxmlformats.org/officeDocument/2006/relationships/hyperlink" Target="http://mohfw.nic.in/NRHM/Documents/NRHM%20-20Framework%20for%20Implementation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3254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National Rural Health Mission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The Objectives of the Mission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8448"/>
            <a:ext cx="8534400" cy="5254752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Reduction in child and maternal mortality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Universal access to public services for health, food and nutrition, sanitation and special focus on services addressing women’s and Children’s health and universal immunization.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Prevention and control of communicable and non-communicable diseases, including locally endemic diseases.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Access to integrated comprehensive primary health care. 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Population stabilization, gender and demographic balance.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Revitalize local health traditions &amp; mainstream AYUSH.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Promotion of healthy life styles.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362"/>
            <a:ext cx="7467600" cy="57943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AT village level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2057400"/>
            <a:ext cx="8915400" cy="3048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Creation of cadre of ASHA</a:t>
            </a: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Village Health, Nutrition &amp; Sanitation Committee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Role of ANM and Anganwadi Worker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467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ASHA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88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Selection criteria's:</a:t>
            </a:r>
            <a:endParaRPr lang="en-US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One ASHA /1000 population</a:t>
            </a:r>
          </a:p>
          <a:p>
            <a:pPr lvl="3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Woman resident of village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3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Education - Eighth Class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Process of selection</a:t>
            </a:r>
          </a:p>
          <a:p>
            <a:pPr>
              <a:buNone/>
            </a:pPr>
            <a:endParaRPr lang="en-US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Monitoring of  selection process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Training &amp; capacity building</a:t>
            </a:r>
          </a:p>
          <a:p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Paymen</a:t>
            </a:r>
            <a:r>
              <a:rPr lang="en-US" sz="2000" dirty="0" smtClean="0">
                <a:solidFill>
                  <a:srgbClr val="7030A0"/>
                </a:solidFill>
              </a:rPr>
              <a:t>t</a:t>
            </a:r>
          </a:p>
          <a:p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Roles &amp; responsibilities</a:t>
            </a:r>
            <a:endParaRPr lang="en-US" sz="2000" dirty="0" smtClean="0">
              <a:solidFill>
                <a:srgbClr val="7030A0"/>
              </a:solidFill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Clr>
                <a:srgbClr val="FF0000"/>
              </a:buCl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838200"/>
            <a:ext cx="90678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 revenue village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Consist of: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Gram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Panchayat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members from the village.</a:t>
            </a:r>
          </a:p>
          <a:p>
            <a:pPr lvl="1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ASHA, Anganwadi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Sevika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ANM</a:t>
            </a:r>
          </a:p>
          <a:p>
            <a:pPr lvl="1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SHG leader, village representative of CBO, NGO</a:t>
            </a:r>
          </a:p>
          <a:p>
            <a:pPr lvl="1">
              <a:buNone/>
            </a:pPr>
            <a:r>
              <a:rPr lang="en-US" sz="2400" dirty="0" smtClean="0"/>
              <a:t>Chairperson - </a:t>
            </a:r>
            <a:r>
              <a:rPr lang="en-US" sz="2400" dirty="0" err="1" smtClean="0"/>
              <a:t>Panchayat</a:t>
            </a:r>
            <a:r>
              <a:rPr lang="en-US" sz="2400" dirty="0" smtClean="0"/>
              <a:t> member (preferably woman of SC/ST)</a:t>
            </a:r>
          </a:p>
          <a:p>
            <a:pPr lvl="1">
              <a:buNone/>
            </a:pPr>
            <a:r>
              <a:rPr lang="en-US" sz="2400" dirty="0" smtClean="0"/>
              <a:t>Convener – ASHA or AWW</a:t>
            </a:r>
          </a:p>
          <a:p>
            <a:pPr lvl="1">
              <a:buNone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Activities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Create Public Awareness -health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Participatory Rapid Assessment of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health, nutrition, sanitation &amp; taking action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Maintenance -village health register &amp; health information board/calendar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Discuss and develop a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Village Health Plan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Ensure ANM, MPW, ASHA, AWW visit.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Bi-monthly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halth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delivery report from health team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Discuss every maternal death or neonatal death </a:t>
            </a:r>
          </a:p>
          <a:p>
            <a:pPr marL="891540" lvl="3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Managing the Village health fund.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76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Village Health, Nutrition &amp; Sanitation Committee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(VHNSC)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33400"/>
            <a:ext cx="9144000" cy="594055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Yardsticks for monitoring at the village level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	NRHM indicators translated into Village health indicators</a:t>
            </a:r>
          </a:p>
          <a:p>
            <a:pPr lvl="0">
              <a:buNone/>
            </a:pPr>
            <a:r>
              <a:rPr lang="en-US" dirty="0" smtClean="0"/>
              <a:t>	Village Health Plan</a:t>
            </a:r>
          </a:p>
          <a:p>
            <a:pPr lvl="0"/>
            <a:endParaRPr lang="en-US" dirty="0" smtClean="0"/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Tool of Planning &amp; Monitoring</a:t>
            </a:r>
          </a:p>
          <a:p>
            <a:pPr>
              <a:buNone/>
            </a:pPr>
            <a:r>
              <a:rPr lang="en-US" dirty="0" smtClean="0"/>
              <a:t>	Household survey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dirty="0" smtClean="0"/>
              <a:t>	Village health Register</a:t>
            </a:r>
          </a:p>
          <a:p>
            <a:pPr lvl="0">
              <a:buNone/>
            </a:pPr>
            <a:r>
              <a:rPr lang="en-US" dirty="0" smtClean="0"/>
              <a:t>	Records of the ANM</a:t>
            </a:r>
          </a:p>
          <a:p>
            <a:pPr lvl="0">
              <a:buNone/>
            </a:pPr>
            <a:r>
              <a:rPr lang="en-US" dirty="0" smtClean="0"/>
              <a:t>	Village Health Calendar</a:t>
            </a:r>
          </a:p>
          <a:p>
            <a:pPr lvl="0">
              <a:buNone/>
            </a:pPr>
            <a:r>
              <a:rPr lang="en-US" dirty="0" smtClean="0"/>
              <a:t>	Village Health Plan</a:t>
            </a:r>
          </a:p>
          <a:p>
            <a:pPr lvl="0">
              <a:buNone/>
            </a:pPr>
            <a:r>
              <a:rPr lang="en-US" dirty="0" smtClean="0"/>
              <a:t>	Infant and Maternal death audit</a:t>
            </a:r>
          </a:p>
          <a:p>
            <a:pPr lvl="0">
              <a:buNone/>
            </a:pPr>
            <a:r>
              <a:rPr lang="en-US" dirty="0" smtClean="0"/>
              <a:t>	Public dialogue (Jan </a:t>
            </a:r>
            <a:r>
              <a:rPr lang="en-US" dirty="0" err="1" smtClean="0"/>
              <a:t>Samvad</a:t>
            </a:r>
            <a:r>
              <a:rPr lang="en-US" dirty="0" smtClean="0"/>
              <a:t>)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Sub-center level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19201"/>
            <a:ext cx="8839200" cy="51053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Strengthening of sub-centers</a:t>
            </a: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Sanctioning of new Sub-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centres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as per 2001 population norm  </a:t>
            </a: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Constructing buildings Sub-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centres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which in rented premises</a:t>
            </a: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Additional ANMs wherever needed</a:t>
            </a:r>
          </a:p>
          <a:p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Supply of essential drugs- allopathic and AYUSH</a:t>
            </a:r>
          </a:p>
          <a:p>
            <a:pPr lvl="0">
              <a:buNone/>
            </a:pPr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Untied Fund -Rs. 10,000 per annum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At PHC level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8686800" cy="5483352"/>
          </a:xfrm>
        </p:spPr>
        <p:txBody>
          <a:bodyPr>
            <a:normAutofit/>
          </a:bodyPr>
          <a:lstStyle/>
          <a:p>
            <a:r>
              <a:rPr lang="en-US" b="1" dirty="0" smtClean="0"/>
              <a:t>Strengthening Primary Health </a:t>
            </a:r>
            <a:r>
              <a:rPr lang="en-US" b="1" dirty="0" err="1" smtClean="0"/>
              <a:t>Centres</a:t>
            </a:r>
            <a:endParaRPr lang="en-US" dirty="0" smtClean="0"/>
          </a:p>
          <a:p>
            <a:pPr>
              <a:buBlip>
                <a:blip r:embed="rId3"/>
              </a:buBlip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Adequate and regular supply of essential drugs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allopathy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&amp; AYUSH) and equipment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Provision of 24 X 7 PHCs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IPH Standards 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2nd doctor at PHC level 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two Staff Nurses  </a:t>
            </a:r>
          </a:p>
          <a:p>
            <a:pPr lvl="0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and not substitute fund.</a:t>
            </a:r>
          </a:p>
          <a:p>
            <a:pPr lvl="0">
              <a:buBlip>
                <a:blip r:embed="rId3"/>
              </a:buBlip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Rogi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Kalyan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Samiti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Effective convergence of all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57943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Management &amp; Planning: </a:t>
            </a:r>
            <a:r>
              <a:rPr lang="en-US" sz="2800" b="1" dirty="0" err="1" smtClean="0">
                <a:solidFill>
                  <a:srgbClr val="C00000"/>
                </a:solidFill>
              </a:rPr>
              <a:t>Rogi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Kalyan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Samiti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14400"/>
            <a:ext cx="9067800" cy="5562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Composition of  RKS</a:t>
            </a:r>
          </a:p>
          <a:p>
            <a:r>
              <a:rPr lang="en-US" sz="2000" dirty="0" smtClean="0"/>
              <a:t>30%- representative of PRI(</a:t>
            </a:r>
            <a:r>
              <a:rPr lang="en-US" sz="2000" dirty="0" err="1" smtClean="0"/>
              <a:t>Panchayat</a:t>
            </a:r>
            <a:r>
              <a:rPr lang="en-US" sz="2000" dirty="0" smtClean="0"/>
              <a:t> </a:t>
            </a:r>
            <a:r>
              <a:rPr lang="en-US" sz="2000" dirty="0" err="1" smtClean="0"/>
              <a:t>samiti</a:t>
            </a:r>
            <a:r>
              <a:rPr lang="en-US" sz="2000" dirty="0" smtClean="0"/>
              <a:t> </a:t>
            </a:r>
            <a:r>
              <a:rPr lang="en-US" sz="2000" dirty="0" err="1" smtClean="0"/>
              <a:t>member,two</a:t>
            </a:r>
            <a:r>
              <a:rPr lang="en-US" sz="2000" dirty="0" smtClean="0"/>
              <a:t> or more   	</a:t>
            </a:r>
            <a:r>
              <a:rPr lang="en-US" sz="2000" dirty="0" err="1" smtClean="0"/>
              <a:t>Sarpanch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20% - non-officials from VHNSC with annual rotation for representation 	from all village</a:t>
            </a:r>
          </a:p>
          <a:p>
            <a:r>
              <a:rPr lang="en-US" sz="2000" dirty="0" smtClean="0"/>
              <a:t>20%- representative of NGO/ CBOs</a:t>
            </a:r>
          </a:p>
          <a:p>
            <a:r>
              <a:rPr lang="en-US" sz="2000" dirty="0" smtClean="0"/>
              <a:t>30%- health provider MO, ANM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Chairperson- One of the </a:t>
            </a:r>
            <a:r>
              <a:rPr lang="en-US" sz="2000" dirty="0" err="1" smtClean="0"/>
              <a:t>Panchayat</a:t>
            </a:r>
            <a:r>
              <a:rPr lang="en-US" sz="2000" dirty="0" smtClean="0"/>
              <a:t> representative</a:t>
            </a:r>
          </a:p>
          <a:p>
            <a:pPr>
              <a:buNone/>
            </a:pPr>
            <a:r>
              <a:rPr lang="en-US" sz="2000" dirty="0" smtClean="0"/>
              <a:t>	Executive chairperson- MO</a:t>
            </a:r>
          </a:p>
          <a:p>
            <a:pPr>
              <a:buNone/>
            </a:pPr>
            <a:r>
              <a:rPr lang="en-US" sz="2000" dirty="0" smtClean="0"/>
              <a:t>	Secretary – from one of the NGO/CBO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915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Activities of RKS</a:t>
            </a: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To ensure discipline &amp; monitor accountability.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Putting user charges in consultation with People’s representatives.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Ambulance services for emergency.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Provide free treatment to BPL.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Arrange for good quality diet, &amp; drugs.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Proper maintenance of Hospital, Wards, Beds, Equipments, cleanliness     	of premises.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Organize training &amp; workshops for  staff members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Waste disposal.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Up gradation of facilities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Commercial use of extra  unused land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Monitoring of National Health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. </a:t>
            </a:r>
            <a:endParaRPr lang="en-US" sz="2000" b="1" dirty="0" smtClean="0"/>
          </a:p>
          <a:p>
            <a:pPr lvl="0">
              <a:buBlip>
                <a:blip r:embed="rId3"/>
              </a:buBlip>
            </a:pPr>
            <a:r>
              <a:rPr lang="en-US" sz="2000" dirty="0" smtClean="0"/>
              <a:t>Loan from bank for improvement in facility.</a:t>
            </a:r>
            <a:endParaRPr lang="en-US" sz="2000" b="1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Wardha district PHC at </a:t>
            </a:r>
            <a:r>
              <a:rPr lang="en-US" sz="2000" dirty="0" err="1" smtClean="0"/>
              <a:t>Anji</a:t>
            </a:r>
            <a:r>
              <a:rPr lang="en-US" sz="2000" dirty="0" smtClean="0"/>
              <a:t>, </a:t>
            </a:r>
            <a:r>
              <a:rPr lang="en-US" sz="2000" dirty="0" err="1" smtClean="0"/>
              <a:t>Devali</a:t>
            </a:r>
            <a:r>
              <a:rPr lang="en-US" sz="2000" dirty="0" smtClean="0"/>
              <a:t>, </a:t>
            </a:r>
            <a:r>
              <a:rPr lang="en-US" sz="2000" dirty="0" err="1" smtClean="0"/>
              <a:t>Dahegaon</a:t>
            </a:r>
            <a:r>
              <a:rPr lang="en-US" sz="2000" dirty="0" smtClean="0"/>
              <a:t>, </a:t>
            </a:r>
            <a:r>
              <a:rPr lang="en-US" sz="2000" dirty="0" err="1" smtClean="0"/>
              <a:t>Nachani</a:t>
            </a:r>
            <a:r>
              <a:rPr lang="en-US" sz="2000" dirty="0" smtClean="0"/>
              <a:t>, </a:t>
            </a:r>
            <a:r>
              <a:rPr lang="en-US" sz="2000" dirty="0" err="1" smtClean="0"/>
              <a:t>Talegaon</a:t>
            </a:r>
            <a:r>
              <a:rPr lang="en-US" sz="2000" dirty="0" smtClean="0"/>
              <a:t> D, Sindhi Re, </a:t>
            </a:r>
            <a:r>
              <a:rPr lang="en-US" sz="2000" dirty="0" err="1" smtClean="0"/>
              <a:t>Rohana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467600" cy="50323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 CHC/ block level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762000"/>
            <a:ext cx="8763000" cy="5943600"/>
          </a:xfrm>
        </p:spPr>
        <p:txBody>
          <a:bodyPr>
            <a:normAutofit lnSpcReduction="10000"/>
          </a:bodyPr>
          <a:lstStyle/>
          <a:p>
            <a:pPr lvl="2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Strengthening CHCs for first referral care</a:t>
            </a:r>
          </a:p>
          <a:p>
            <a:pPr lvl="2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Blip>
                <a:blip r:embed="rId3"/>
              </a:buBlip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Operationalizing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CHC as 24 Hour FRU</a:t>
            </a:r>
          </a:p>
          <a:p>
            <a:pPr lvl="2">
              <a:buBlip>
                <a:blip r:embed="rId3"/>
              </a:buBlip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Indian Public Health Standards 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Under RCH II, Basic Emergency Obstructive Care for women and ARI treatment for children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Provision of 7 Specialists &amp; 9staff nurses 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Separate AYUSH set up </a:t>
            </a:r>
          </a:p>
          <a:p>
            <a:pPr lvl="2">
              <a:buBlip>
                <a:blip r:embed="rId3"/>
              </a:buBlip>
            </a:pP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Rogi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Kalyan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Samitis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 hospital management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Citizen’s Charter 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Supply of generic drugs (both AYUSH &amp; Allopathic)</a:t>
            </a:r>
          </a:p>
          <a:p>
            <a:pPr lvl="2"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Wardha district  CHC at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Arvi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Hinganghat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Pulgaon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&amp;  Med. coll. Sevagram</a:t>
            </a:r>
          </a:p>
          <a:p>
            <a:pPr lvl="2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2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Planning at CHC/ block level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Block Health Plan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Block Health Teams - supervise household and health facility surveys, organize public hearings and health camps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858000" cy="609600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Framwork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1712416"/>
            <a:ext cx="7239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 NRHM ?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How it is different from earlier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programmes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Objectives of NRHM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village level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Block level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District level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State level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 National level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Technical support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Funding arrangements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Progress  so far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381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District level: District Health Mission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85800"/>
            <a:ext cx="9144000" cy="5943600"/>
          </a:xfrm>
        </p:spPr>
        <p:txBody>
          <a:bodyPr>
            <a:normAutofit fontScale="40000" lnSpcReduction="20000"/>
          </a:bodyPr>
          <a:lstStyle/>
          <a:p>
            <a:r>
              <a:rPr lang="en-US" sz="5400" dirty="0" smtClean="0"/>
              <a:t>Integration of Departments into </a:t>
            </a:r>
            <a:r>
              <a:rPr lang="en-US" sz="5400" b="1" dirty="0" smtClean="0"/>
              <a:t>District Health Mission</a:t>
            </a:r>
            <a:r>
              <a:rPr lang="en-US" sz="5400" dirty="0" smtClean="0"/>
              <a:t> </a:t>
            </a:r>
            <a:endParaRPr lang="en-US" sz="4900" b="1" dirty="0" smtClean="0"/>
          </a:p>
          <a:p>
            <a:r>
              <a:rPr lang="en-US" sz="4900" b="1" dirty="0" smtClean="0"/>
              <a:t>Composition of District health society</a:t>
            </a:r>
            <a:r>
              <a:rPr lang="en-US" sz="4900" dirty="0" smtClean="0"/>
              <a:t> : </a:t>
            </a:r>
          </a:p>
          <a:p>
            <a:pPr>
              <a:buNone/>
            </a:pPr>
            <a:r>
              <a:rPr lang="en-US" sz="4900" dirty="0" smtClean="0"/>
              <a:t>    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30%- Representative of ZP (Esp. convener &amp; member of health committee)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   25% - District officials including  DHO, CMO, civil surgeon &amp; representative from DPMUs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   15%- Non-official representative of block  committee with annual rotation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   20%- Representative of NGO/ CBOs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   10% -member of RKSs in district</a:t>
            </a:r>
          </a:p>
          <a:p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Chairperson- One ZP representative( Preferably convener of ZP health 			committee )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	Executive chairperson- CMO/DHO</a:t>
            </a:r>
          </a:p>
          <a:p>
            <a:pPr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	Secretary – from one of the NGO/CBO</a:t>
            </a:r>
          </a:p>
          <a:p>
            <a:pPr lvl="4"/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Project Management Unit  at districts- Contractual engagement of MBA, Inter Charter/Inter Cost and Data Entry Operator.</a:t>
            </a:r>
          </a:p>
          <a:p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“Funneling”  of funds for effective integration of </a:t>
            </a:r>
            <a:r>
              <a:rPr lang="en-US" sz="4500" dirty="0" err="1" smtClean="0"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The role of the District Health Mission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534400" cy="5330952"/>
          </a:xfrm>
        </p:spPr>
        <p:txBody>
          <a:bodyPr>
            <a:noAutofit/>
          </a:bodyPr>
          <a:lstStyle/>
          <a:p>
            <a:pPr lvl="0"/>
            <a:r>
              <a:rPr lang="en-US" sz="1800" dirty="0" smtClean="0"/>
              <a:t>Responsible for planning, implementing, monitoring and evaluating progress of Mission.</a:t>
            </a:r>
          </a:p>
          <a:p>
            <a:pPr lvl="0"/>
            <a:r>
              <a:rPr lang="en-US" sz="1800" dirty="0" smtClean="0"/>
              <a:t>Preparation of Annual and Perspective Plans for the district.</a:t>
            </a:r>
          </a:p>
          <a:p>
            <a:pPr lvl="0"/>
            <a:r>
              <a:rPr lang="en-US" sz="1800" dirty="0" smtClean="0"/>
              <a:t>Suggesting district specific interventions. </a:t>
            </a:r>
          </a:p>
          <a:p>
            <a:pPr lvl="0"/>
            <a:r>
              <a:rPr lang="en-US" sz="1800" dirty="0" smtClean="0"/>
              <a:t>Partnerships with NGOs, </a:t>
            </a:r>
            <a:r>
              <a:rPr lang="en-US" sz="1800" dirty="0" err="1" smtClean="0"/>
              <a:t>Panchayats</a:t>
            </a:r>
            <a:r>
              <a:rPr lang="en-US" sz="1800" dirty="0" smtClean="0"/>
              <a:t> for effective action.</a:t>
            </a:r>
          </a:p>
          <a:p>
            <a:pPr lvl="0"/>
            <a:r>
              <a:rPr lang="en-US" sz="1800" dirty="0" smtClean="0"/>
              <a:t>Strengthening training institutions for ANMs/Nurses, etc.</a:t>
            </a:r>
          </a:p>
          <a:p>
            <a:pPr lvl="0"/>
            <a:r>
              <a:rPr lang="en-US" sz="1800" dirty="0" smtClean="0"/>
              <a:t>Provide leadership to village, Gram </a:t>
            </a:r>
            <a:r>
              <a:rPr lang="en-US" sz="1800" dirty="0" err="1" smtClean="0"/>
              <a:t>Panchayat</a:t>
            </a:r>
            <a:r>
              <a:rPr lang="en-US" sz="1800" dirty="0" smtClean="0"/>
              <a:t>, Cluster &amp; Block level teams.</a:t>
            </a:r>
          </a:p>
          <a:p>
            <a:pPr lvl="0"/>
            <a:r>
              <a:rPr lang="en-US" sz="1800" dirty="0" smtClean="0"/>
              <a:t>Experiment with risk pooling for hospitalization.</a:t>
            </a:r>
          </a:p>
          <a:p>
            <a:pPr lvl="0"/>
            <a:r>
              <a:rPr lang="en-US" sz="1800" dirty="0" smtClean="0"/>
              <a:t>Ensure referral chain and timely payment of all claims.</a:t>
            </a:r>
          </a:p>
          <a:p>
            <a:pPr lvl="0"/>
            <a:r>
              <a:rPr lang="en-US" sz="1800" dirty="0" smtClean="0"/>
              <a:t>Arrange for technical support to the blocks teams and for itself.</a:t>
            </a:r>
          </a:p>
          <a:p>
            <a:pPr lvl="0"/>
            <a:r>
              <a:rPr lang="en-US" sz="1800" dirty="0" smtClean="0"/>
              <a:t>Arrange for epidemiological studies and operational research to guide district level planning.</a:t>
            </a:r>
          </a:p>
          <a:p>
            <a:pPr lvl="0"/>
            <a:r>
              <a:rPr lang="en-US" sz="1800" dirty="0" smtClean="0"/>
              <a:t>Activate women’s groups, adolescent girls’ </a:t>
            </a:r>
            <a:r>
              <a:rPr lang="en-US" sz="1800" dirty="0" err="1" smtClean="0"/>
              <a:t>fora</a:t>
            </a:r>
            <a:r>
              <a:rPr lang="en-US" sz="1800" dirty="0" smtClean="0"/>
              <a:t> to ensure gender sensitive approach</a:t>
            </a:r>
          </a:p>
          <a:p>
            <a:pPr lvl="0"/>
            <a:r>
              <a:rPr lang="en-US" sz="1800" dirty="0" smtClean="0"/>
              <a:t>Provide data analysis and compilation facility  to meet regular MIS needs.</a:t>
            </a:r>
          </a:p>
          <a:p>
            <a:pPr lvl="0"/>
            <a:r>
              <a:rPr lang="en-US" sz="1800" dirty="0" smtClean="0"/>
              <a:t>Carry out Health Facility Surveys and supervision of household surveys.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457200"/>
            <a:ext cx="8991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Planning at District level: District Health Plan</a:t>
            </a:r>
            <a:endParaRPr lang="en-US" sz="2800" dirty="0" smtClean="0">
              <a:solidFill>
                <a:srgbClr val="C00000"/>
              </a:solidFill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Two-way process &amp; Cumulative 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Situational analysis of the district</a:t>
            </a:r>
            <a:r>
              <a:rPr lang="en-US" sz="2000" b="1" dirty="0" smtClean="0"/>
              <a:t>, </a:t>
            </a:r>
            <a:r>
              <a:rPr lang="en-US" sz="2000" b="1" i="1" dirty="0" smtClean="0"/>
              <a:t>objectives and interventions, work plan and budgets </a:t>
            </a:r>
            <a:r>
              <a:rPr lang="en-US" sz="2000" b="1" dirty="0" smtClean="0"/>
              <a:t>and </a:t>
            </a:r>
            <a:r>
              <a:rPr lang="en-US" sz="2000" b="1" i="1" dirty="0" smtClean="0"/>
              <a:t>an M&amp;E plan</a:t>
            </a:r>
            <a:r>
              <a:rPr lang="en-US" sz="2000" i="1" dirty="0" smtClean="0"/>
              <a:t>.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Components of the District Health Plan</a:t>
            </a:r>
            <a:endParaRPr lang="en-US" sz="2000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New interventions under NRHM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RCH II, Strengthening of </a:t>
            </a:r>
            <a:r>
              <a:rPr lang="en-US" sz="2000" dirty="0" err="1" smtClean="0"/>
              <a:t>Immunisation</a:t>
            </a:r>
            <a:endParaRPr lang="en-US" sz="2000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Disease Control / Surveillance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 such as NVBDCP , 	RNTCP, NPCB, IDD ,NLEP and IDSP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 err="1" smtClean="0"/>
              <a:t>Intersectoral</a:t>
            </a:r>
            <a:r>
              <a:rPr lang="en-US" sz="2000" dirty="0" smtClean="0"/>
              <a:t> convergence activities including Nutrition, Safe 	Drinking Water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Planning : District Health Action Plan (DHAP)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What a District Plan ought to have</a:t>
            </a:r>
            <a:endParaRPr lang="en-US" dirty="0" smtClean="0"/>
          </a:p>
          <a:p>
            <a:r>
              <a:rPr lang="en-US" dirty="0" err="1" smtClean="0"/>
              <a:t>i</a:t>
            </a:r>
            <a:r>
              <a:rPr lang="en-US" dirty="0" smtClean="0"/>
              <a:t>) Background</a:t>
            </a:r>
          </a:p>
          <a:p>
            <a:r>
              <a:rPr lang="en-US" dirty="0" smtClean="0"/>
              <a:t>ii) Planning Process</a:t>
            </a:r>
          </a:p>
          <a:p>
            <a:r>
              <a:rPr lang="en-US" dirty="0" smtClean="0"/>
              <a:t>iii) Priorities as per the background and planning process</a:t>
            </a:r>
          </a:p>
          <a:p>
            <a:r>
              <a:rPr lang="en-US" dirty="0" smtClean="0"/>
              <a:t>iv) Annual Plan for each of the Health Institutions</a:t>
            </a:r>
          </a:p>
          <a:p>
            <a:r>
              <a:rPr lang="en-US" dirty="0" smtClean="0"/>
              <a:t>v) Community Action Plan</a:t>
            </a:r>
          </a:p>
          <a:p>
            <a:r>
              <a:rPr lang="en-US" dirty="0" smtClean="0"/>
              <a:t>vi) Financing of Health Care</a:t>
            </a:r>
          </a:p>
          <a:p>
            <a:r>
              <a:rPr lang="en-US" dirty="0" smtClean="0"/>
              <a:t>vii) Management Structure to deliver the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viii) Partnerships for convergent action</a:t>
            </a:r>
          </a:p>
          <a:p>
            <a:r>
              <a:rPr lang="en-US" dirty="0" smtClean="0"/>
              <a:t>ix) Capacity Building Plan</a:t>
            </a:r>
          </a:p>
          <a:p>
            <a:r>
              <a:rPr lang="en-US" dirty="0" smtClean="0"/>
              <a:t>x) Human Resource Plan</a:t>
            </a:r>
          </a:p>
          <a:p>
            <a:r>
              <a:rPr lang="en-US" dirty="0" smtClean="0"/>
              <a:t>xi) Procurement and Logistics Plan</a:t>
            </a:r>
          </a:p>
          <a:p>
            <a:r>
              <a:rPr lang="en-US" dirty="0" smtClean="0"/>
              <a:t>xii) Non-governmental Partnerships</a:t>
            </a:r>
          </a:p>
          <a:p>
            <a:r>
              <a:rPr lang="en-US" dirty="0" smtClean="0"/>
              <a:t>xiii) Community Monitoring Framework</a:t>
            </a:r>
          </a:p>
          <a:p>
            <a:r>
              <a:rPr lang="en-US" dirty="0" smtClean="0"/>
              <a:t>xiv) Action Plan for Demand generation</a:t>
            </a:r>
          </a:p>
          <a:p>
            <a:r>
              <a:rPr lang="en-US" dirty="0" smtClean="0"/>
              <a:t>xv) Sector specific plan for maternal health, child health, adolescent health, disease control, disease surveillance, family welfare etc.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467600" cy="57943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 State level: </a:t>
            </a:r>
            <a:r>
              <a:rPr lang="en-US" sz="2800" b="1" dirty="0" smtClean="0"/>
              <a:t>State health mission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85800"/>
            <a:ext cx="8686800" cy="6019800"/>
          </a:xfrm>
        </p:spPr>
        <p:txBody>
          <a:bodyPr>
            <a:normAutofit fontScale="85000" lnSpcReduction="10000"/>
          </a:bodyPr>
          <a:lstStyle/>
          <a:p>
            <a:r>
              <a:rPr lang="en-US" sz="2600" b="1" dirty="0" smtClean="0"/>
              <a:t>Composition of State Health Mission</a:t>
            </a:r>
          </a:p>
          <a:p>
            <a:pPr>
              <a:buNone/>
            </a:pPr>
            <a:r>
              <a:rPr lang="en-US" sz="2600" dirty="0" smtClean="0"/>
              <a:t> </a:t>
            </a:r>
          </a:p>
          <a:p>
            <a:pPr lvl="2"/>
            <a:r>
              <a:rPr lang="en-US" sz="2600" dirty="0" smtClean="0"/>
              <a:t>Chairperson	   : Chief Minister </a:t>
            </a:r>
          </a:p>
          <a:p>
            <a:pPr lvl="2"/>
            <a:r>
              <a:rPr lang="en-US" sz="2600" dirty="0" smtClean="0"/>
              <a:t>Co-Chairperson   : Minister of Health &amp; Family Welfare, State 			Government                                             </a:t>
            </a:r>
          </a:p>
          <a:p>
            <a:pPr lvl="2"/>
            <a:r>
              <a:rPr lang="en-US" sz="2600" dirty="0" smtClean="0"/>
              <a:t>Convener: Principal Secretary/Secretary (Family Welfare) </a:t>
            </a:r>
          </a:p>
          <a:p>
            <a:pPr lvl="1"/>
            <a:r>
              <a:rPr lang="en-US" sz="2600" dirty="0" smtClean="0"/>
              <a:t>Members     Ministers of Departments</a:t>
            </a:r>
          </a:p>
          <a:p>
            <a:pPr lvl="1">
              <a:buNone/>
            </a:pPr>
            <a:r>
              <a:rPr lang="en-US" sz="2600" dirty="0" smtClean="0"/>
              <a:t>			     Nominated public representatives (MPs, MLAs, 		     Chairmen, </a:t>
            </a:r>
            <a:r>
              <a:rPr lang="en-US" sz="2600" dirty="0" err="1" smtClean="0"/>
              <a:t>Zila</a:t>
            </a:r>
            <a:r>
              <a:rPr lang="en-US" sz="2600" dirty="0" smtClean="0"/>
              <a:t> </a:t>
            </a:r>
            <a:r>
              <a:rPr lang="en-US" sz="2600" dirty="0" err="1" smtClean="0"/>
              <a:t>Parishad</a:t>
            </a:r>
            <a:r>
              <a:rPr lang="en-US" sz="2600" dirty="0" smtClean="0"/>
              <a:t>, urban local bodies)</a:t>
            </a:r>
          </a:p>
          <a:p>
            <a:pPr lvl="1">
              <a:buNone/>
            </a:pPr>
            <a:r>
              <a:rPr lang="en-US" sz="2600" dirty="0" smtClean="0"/>
              <a:t>			     Official representative</a:t>
            </a:r>
          </a:p>
          <a:p>
            <a:pPr lvl="1">
              <a:buNone/>
            </a:pPr>
            <a:r>
              <a:rPr lang="en-US" sz="2600" dirty="0" smtClean="0"/>
              <a:t>			     Nominated non-official members- health 				experts(IMA),NGOs, etc</a:t>
            </a:r>
          </a:p>
          <a:p>
            <a:pPr lvl="1">
              <a:buNone/>
            </a:pPr>
            <a:r>
              <a:rPr lang="en-US" sz="2600" dirty="0" smtClean="0"/>
              <a:t>			     Representatives of Development Partners               </a:t>
            </a:r>
          </a:p>
          <a:p>
            <a:pPr lvl="1"/>
            <a:endParaRPr lang="en-US" sz="2600" dirty="0" smtClean="0"/>
          </a:p>
          <a:p>
            <a:pPr lvl="1">
              <a:buNone/>
            </a:pPr>
            <a:endParaRPr lang="en-US" sz="2600" dirty="0" smtClean="0"/>
          </a:p>
          <a:p>
            <a:r>
              <a:rPr lang="en-US" sz="2600" u="sng" dirty="0" smtClean="0"/>
              <a:t>Frequency of meetings</a:t>
            </a:r>
            <a:r>
              <a:rPr lang="en-US" sz="2600" dirty="0" smtClean="0"/>
              <a:t>: At least once in six months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State health society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915400" cy="5410200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n-US" b="1" dirty="0" smtClean="0"/>
              <a:t>A. Governing Body   </a:t>
            </a:r>
          </a:p>
          <a:p>
            <a:pPr lvl="0">
              <a:buNone/>
            </a:pPr>
            <a:r>
              <a:rPr lang="en-US" dirty="0" smtClean="0"/>
              <a:t>		Chairperson:    Chief Secretary/Development Commissioner</a:t>
            </a:r>
          </a:p>
          <a:p>
            <a:pPr lvl="0">
              <a:buNone/>
            </a:pPr>
            <a:r>
              <a:rPr lang="en-US" dirty="0" smtClean="0"/>
              <a:t>		Co-Chair:          Development Commissioner</a:t>
            </a:r>
          </a:p>
          <a:p>
            <a:pPr lvl="0">
              <a:buNone/>
            </a:pPr>
            <a:r>
              <a:rPr lang="en-US" dirty="0" smtClean="0"/>
              <a:t>		Vice-Chair:        Principal/Secretary (Health &amp; Family Welfare)</a:t>
            </a:r>
          </a:p>
          <a:p>
            <a:pPr lvl="0">
              <a:buNone/>
            </a:pPr>
            <a:r>
              <a:rPr lang="en-US" dirty="0" smtClean="0"/>
              <a:t>		Convener:  Officer designated as Mission Director of State Health Mission</a:t>
            </a:r>
          </a:p>
          <a:p>
            <a:pPr lvl="0"/>
            <a:r>
              <a:rPr lang="en-US" b="1" dirty="0" smtClean="0"/>
              <a:t>B. Executive Committee  </a:t>
            </a:r>
            <a:r>
              <a:rPr lang="en-US" b="1" i="1" dirty="0" smtClean="0">
                <a:solidFill>
                  <a:srgbClr val="7030A0"/>
                </a:solidFill>
              </a:rPr>
              <a:t> </a:t>
            </a:r>
          </a:p>
          <a:p>
            <a:pPr lvl="0">
              <a:buNone/>
            </a:pPr>
            <a:r>
              <a:rPr lang="en-US" dirty="0" smtClean="0"/>
              <a:t>		</a:t>
            </a:r>
            <a:r>
              <a:rPr lang="en-US" sz="2600" dirty="0" smtClean="0"/>
              <a:t>Chairperson  :  Principal Secretary/Secretary, FW </a:t>
            </a:r>
          </a:p>
          <a:p>
            <a:pPr lvl="0">
              <a:buNone/>
            </a:pPr>
            <a:r>
              <a:rPr lang="en-US" sz="2600" dirty="0" smtClean="0"/>
              <a:t>		Co-Chair (s)  :   Principal Secretary/Secretary, Health/FW  (in case of 	    		           separate secretaries in the State)</a:t>
            </a:r>
          </a:p>
          <a:p>
            <a:pPr lvl="0">
              <a:buNone/>
            </a:pPr>
            <a:r>
              <a:rPr lang="en-US" sz="2600" dirty="0" smtClean="0"/>
              <a:t>		Vice Chair:        Director, Health &amp; FW</a:t>
            </a:r>
          </a:p>
          <a:p>
            <a:pPr lvl="0">
              <a:buNone/>
            </a:pPr>
            <a:r>
              <a:rPr lang="en-US" sz="2600" dirty="0" smtClean="0"/>
              <a:t>		Convener      :    Executive Director/Mission Director (To be an IAS Officer </a:t>
            </a:r>
          </a:p>
          <a:p>
            <a:pPr lvl="0">
              <a:buNone/>
            </a:pPr>
            <a:endParaRPr lang="en-US" dirty="0" smtClean="0"/>
          </a:p>
          <a:p>
            <a:r>
              <a:rPr lang="en-US" b="1" dirty="0" smtClean="0"/>
              <a:t>C.  </a:t>
            </a:r>
            <a:r>
              <a:rPr lang="en-US" b="1" dirty="0" err="1" smtClean="0"/>
              <a:t>Programme</a:t>
            </a:r>
            <a:r>
              <a:rPr lang="en-US" b="1" dirty="0" smtClean="0"/>
              <a:t> Committee for Health &amp; FW Sector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	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Chairperson:  Director</a:t>
            </a:r>
          </a:p>
          <a:p>
            <a:pPr lvl="2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	Member-Secretary:  Concerned State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Manager</a:t>
            </a:r>
          </a:p>
          <a:p>
            <a:pPr lvl="2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	Members:  Finance Manager (SPMSU), 2-3 related State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Managers and Consultants</a:t>
            </a:r>
          </a:p>
          <a:p>
            <a:r>
              <a:rPr lang="en-US" b="1" dirty="0" smtClean="0"/>
              <a:t>D.  State </a:t>
            </a:r>
            <a:r>
              <a:rPr lang="en-US" b="1" dirty="0" err="1" smtClean="0"/>
              <a:t>Programme</a:t>
            </a:r>
            <a:r>
              <a:rPr lang="en-US" b="1" dirty="0" smtClean="0"/>
              <a:t> Management Support Unit (SPMSU)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Composite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Organogram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the State Mission and the State Society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6" name="Group 2"/>
          <p:cNvGrpSpPr>
            <a:grpSpLocks noRot="1" noChangeAspect="1" noMove="1" noResize="1"/>
          </p:cNvGrpSpPr>
          <p:nvPr/>
        </p:nvGrpSpPr>
        <p:grpSpPr bwMode="auto">
          <a:xfrm>
            <a:off x="609235" y="2757489"/>
            <a:ext cx="8153723" cy="3109675"/>
            <a:chOff x="1218" y="2027"/>
            <a:chExt cx="11167" cy="4353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4808" y="3180"/>
              <a:ext cx="7577" cy="32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3764" y="2027"/>
              <a:ext cx="6116" cy="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Executive Committee, State Health Society	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7990" y="3147"/>
              <a:ext cx="3977" cy="19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Programme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Committees (Headed by Director/ Director General)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(Optional)	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1218" y="3287"/>
              <a:ext cx="6157" cy="16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SPMSU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(Headed by Executive Director/Mission Director) 	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>
              <a:off x="4234" y="2667"/>
              <a:ext cx="0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7051" y="2667"/>
              <a:ext cx="1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 flipV="1">
              <a:off x="7388" y="3791"/>
              <a:ext cx="509" cy="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782762" y="2047875"/>
            <a:ext cx="4465637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Governing Body, State Health Society 	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 flipH="1">
            <a:off x="1447799" y="2057400"/>
            <a:ext cx="68576" cy="1447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" y="1600200"/>
            <a:ext cx="2113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State Health Mission</a:t>
            </a:r>
            <a:endParaRPr lang="en-US" dirty="0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4038600" y="2400300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50323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FUNCTIONS OF STATE HEALTH MISSION 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763000" cy="48737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Merging societies of Health and Family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integrated State  Health Action Plan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Organizing workshops for State and Divisional/District level stakeholder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Identify core performance indicators and time frames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Strategy for addressing vulnerable population groups and underserved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Ensuring key role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Panchayati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Raj Institutions at all levels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Guidelines for constitution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Rogi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kalyan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samiti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Issue Government Order to facilitate a fixed Health Day 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Aanganwadi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level every month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73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Planning &amp; Monitoring at state level: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State health action plan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229600" cy="517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Planning </a:t>
            </a:r>
          </a:p>
          <a:p>
            <a:pPr>
              <a:buNone/>
            </a:pPr>
            <a:endParaRPr lang="en-US" dirty="0" smtClean="0"/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State health society &amp; State health mission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District Health action plan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National guidelines 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Involving State Resource Centre / Planning Cell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Monitoring: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000" dirty="0" smtClean="0"/>
              <a:t>State Health society</a:t>
            </a:r>
          </a:p>
          <a:p>
            <a:pPr>
              <a:buNone/>
            </a:pPr>
            <a:r>
              <a:rPr lang="en-US" sz="2000" dirty="0" smtClean="0"/>
              <a:t>		 External evaluation</a:t>
            </a:r>
          </a:p>
          <a:p>
            <a:pPr lvl="3">
              <a:buNone/>
            </a:pPr>
            <a:r>
              <a:rPr lang="en-US" sz="2000" dirty="0" smtClean="0"/>
              <a:t>Internal evaluation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 National level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057400" y="762000"/>
          <a:ext cx="61722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74289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Administration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14"/>
          <p:cNvGraphicFramePr>
            <a:graphicFrameLocks/>
          </p:cNvGraphicFramePr>
          <p:nvPr/>
        </p:nvGraphicFramePr>
        <p:xfrm>
          <a:off x="2057400" y="4023360"/>
          <a:ext cx="6248399" cy="2834640"/>
        </p:xfrm>
        <a:graphic>
          <a:graphicData uri="http://schemas.openxmlformats.org/drawingml/2006/table">
            <a:tbl>
              <a:tblPr/>
              <a:tblGrid>
                <a:gridCol w="2190997"/>
                <a:gridCol w="1298368"/>
                <a:gridCol w="1509354"/>
                <a:gridCol w="1249680"/>
              </a:tblGrid>
              <a:tr h="5540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State/UT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IMR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SRS 2005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MMR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SRS 01-03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TFR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SRS 2005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Kerala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Tamil Nadu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Madhya Pradesh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Orissa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Uttar Pradesh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65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India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F44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F44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F44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F44A"/>
                    </a:solidFill>
                  </a:tcPr>
                </a:tc>
              </a:tr>
            </a:tbl>
          </a:graphicData>
        </a:graphic>
      </p:graphicFrame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228600" y="3562290"/>
            <a:ext cx="8382000" cy="400110"/>
          </a:xfrm>
          <a:prstGeom prst="rect">
            <a:avLst/>
          </a:prstGeom>
          <a:solidFill>
            <a:srgbClr val="9FF44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Large inter state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variations in </a:t>
            </a:r>
            <a:r>
              <a:rPr lang="en-US" b="1" dirty="0" smtClean="0"/>
              <a:t>India’s Health Indicators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228600"/>
            <a:ext cx="2778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Why NRHM?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895290"/>
            <a:ext cx="6477000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Epidemiological &amp; Demographical Transition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228600" y="2209800"/>
            <a:ext cx="6477000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Lack of accountability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1828800"/>
            <a:ext cx="64770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Lack of Holistic Approach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1383268"/>
            <a:ext cx="6477000" cy="369332"/>
          </a:xfrm>
          <a:prstGeom prst="rect">
            <a:avLst/>
          </a:prstGeom>
          <a:solidFill>
            <a:srgbClr val="FF99FF"/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Under funded, under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utilised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2667000"/>
            <a:ext cx="64770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Shortage of infrastructure &amp; human resources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" y="3124200"/>
            <a:ext cx="6477000" cy="369332"/>
          </a:xfrm>
          <a:prstGeom prst="rect">
            <a:avLst/>
          </a:prstGeom>
          <a:solidFill>
            <a:srgbClr val="66FF99"/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Lack of basic amenities Food, Drinking water, Sanitation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2746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Integrating Heath &amp; Family welfare services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err="1" smtClean="0"/>
              <a:t>Provoding</a:t>
            </a:r>
            <a:r>
              <a:rPr lang="en-US" sz="2000" dirty="0" smtClean="0"/>
              <a:t> technical support to State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Provide fund to states under NRHM budget head including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 like TB, Vector Borne diseases, Leprosy, Malaria, Disease Surveillance etc, over the Mission period annually.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Indicate  priorities and  normative framework under which planning exercise is to be taken up.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Public-private partnership for public health goals, including regulation of private sector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792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New health financing mechanism in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nrhm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077200" cy="5181600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sz="2200" dirty="0" smtClean="0"/>
              <a:t>Risk Pooling</a:t>
            </a:r>
          </a:p>
          <a:p>
            <a:pPr lvl="2"/>
            <a:r>
              <a:rPr lang="en-US" sz="2200" dirty="0" smtClean="0"/>
              <a:t>“Money follows the patient”</a:t>
            </a:r>
          </a:p>
          <a:p>
            <a:pPr lvl="2"/>
            <a:r>
              <a:rPr lang="en-US" sz="2200" dirty="0" smtClean="0"/>
              <a:t>District Health Fund</a:t>
            </a:r>
          </a:p>
          <a:p>
            <a:pPr lvl="2"/>
            <a:r>
              <a:rPr lang="en-US" sz="2200" dirty="0" smtClean="0"/>
              <a:t>Funds under National disease control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, RCH II, IDSP </a:t>
            </a:r>
          </a:p>
          <a:p>
            <a:pPr lvl="2"/>
            <a:r>
              <a:rPr lang="en-US" sz="2200" dirty="0" smtClean="0"/>
              <a:t>Community Based Health Insurance Schemes (CBHI)</a:t>
            </a:r>
          </a:p>
          <a:p>
            <a:pPr lvl="2"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TECHNICAL SUPPORT FOR NRHM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National Health System Resource Centre (NHSRC)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State Institute of Health &amp; Family Welfare (SIHFW) 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Population Research Centre (PRC)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Regional Resource Centre (RRC)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NGOs &amp; Expert groups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dirty="0" smtClean="0"/>
              <a:t>Improved Health Information System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  Monitoring of NRHM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762000"/>
            <a:ext cx="8534400" cy="6096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Community based monitoring </a:t>
            </a:r>
          </a:p>
          <a:p>
            <a:pPr>
              <a:buNone/>
            </a:pPr>
            <a:r>
              <a:rPr lang="en-US" b="1" i="1" dirty="0" smtClean="0">
                <a:solidFill>
                  <a:srgbClr val="7030A0"/>
                </a:solidFill>
              </a:rPr>
              <a:t>			</a:t>
            </a:r>
            <a:r>
              <a:rPr lang="en-US" sz="2000" b="1" i="1" dirty="0" smtClean="0"/>
              <a:t>VHNSC, Health society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Internal monitoring</a:t>
            </a:r>
          </a:p>
          <a:p>
            <a:pPr>
              <a:buNone/>
            </a:pPr>
            <a:r>
              <a:rPr lang="en-US" i="1" dirty="0" smtClean="0"/>
              <a:t>      </a:t>
            </a:r>
            <a:r>
              <a:rPr 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Periodic progress monitoring- </a:t>
            </a:r>
            <a:r>
              <a:rPr lang="en-US" i="1" dirty="0" smtClean="0"/>
              <a:t>Mission steering group,                   			   Empowered </a:t>
            </a:r>
            <a:r>
              <a:rPr lang="en-US" i="1" dirty="0" err="1" smtClean="0"/>
              <a:t>programme</a:t>
            </a:r>
            <a:r>
              <a:rPr lang="en-US" i="1" dirty="0" smtClean="0"/>
              <a:t> committee &amp;</a:t>
            </a:r>
          </a:p>
          <a:p>
            <a:pPr>
              <a:buNone/>
            </a:pPr>
            <a:r>
              <a:rPr lang="en-US" i="1" dirty="0" smtClean="0"/>
              <a:t>                                        Planning commission</a:t>
            </a:r>
          </a:p>
          <a:p>
            <a:pPr>
              <a:buNone/>
            </a:pPr>
            <a:r>
              <a:rPr lang="en-US" i="1" dirty="0" smtClean="0"/>
              <a:t>      </a:t>
            </a:r>
            <a:r>
              <a:rPr 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Mentoring group – ASHA</a:t>
            </a:r>
          </a:p>
          <a:p>
            <a:pPr>
              <a:buNone/>
            </a:pPr>
            <a:r>
              <a:rPr 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  Web based MIS</a:t>
            </a:r>
          </a:p>
          <a:p>
            <a:pPr>
              <a:buNone/>
            </a:pPr>
            <a:r>
              <a:rPr 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	  Annual audit by CAG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External surveys – </a:t>
            </a:r>
          </a:p>
          <a:p>
            <a:pPr lvl="2"/>
            <a:r>
              <a:rPr lang="en-US" sz="2000" dirty="0" err="1" smtClean="0"/>
              <a:t>Immunisation</a:t>
            </a:r>
            <a:r>
              <a:rPr lang="en-US" sz="2000" dirty="0" smtClean="0"/>
              <a:t> – UNICEF will monitor</a:t>
            </a:r>
          </a:p>
          <a:p>
            <a:pPr lvl="2"/>
            <a:r>
              <a:rPr lang="en-US" sz="2000" dirty="0" smtClean="0"/>
              <a:t>ASHA &amp; JSY – UNICEF, UNFPA, GTZ</a:t>
            </a:r>
          </a:p>
          <a:p>
            <a:pPr lvl="2"/>
            <a:r>
              <a:rPr lang="en-US" sz="2000" dirty="0" smtClean="0"/>
              <a:t>Financial protocols- Institute of Public Auditors</a:t>
            </a:r>
          </a:p>
          <a:p>
            <a:pPr lvl="2"/>
            <a:r>
              <a:rPr lang="en-US" sz="2000" dirty="0" smtClean="0"/>
              <a:t>External Evaluations by reputed agencies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C00000"/>
                </a:solidFill>
              </a:rPr>
              <a:t>EVALUATION: National Level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534400" cy="5715000"/>
          </a:xfrm>
        </p:spPr>
        <p:txBody>
          <a:bodyPr>
            <a:noAutofit/>
          </a:bodyPr>
          <a:lstStyle/>
          <a:p>
            <a:pPr lvl="0"/>
            <a:r>
              <a:rPr lang="en-US" sz="1600" dirty="0" smtClean="0"/>
              <a:t>IMR reduced to 30/1000 live births</a:t>
            </a:r>
          </a:p>
          <a:p>
            <a:pPr lvl="0"/>
            <a:r>
              <a:rPr lang="en-US" sz="1600" dirty="0" smtClean="0"/>
              <a:t>MMR reduced to 100/100,000</a:t>
            </a:r>
          </a:p>
          <a:p>
            <a:pPr lvl="0"/>
            <a:r>
              <a:rPr lang="en-US" sz="1600" dirty="0" smtClean="0"/>
              <a:t>Total Fertility Rate reduced to 2.1</a:t>
            </a:r>
          </a:p>
          <a:p>
            <a:pPr lvl="0"/>
            <a:r>
              <a:rPr lang="en-US" sz="1600" dirty="0" smtClean="0"/>
              <a:t>Malaria mortality reduction rate –50% </a:t>
            </a:r>
            <a:r>
              <a:rPr lang="en-US" sz="1600" dirty="0" err="1" smtClean="0"/>
              <a:t>upto</a:t>
            </a:r>
            <a:r>
              <a:rPr lang="en-US" sz="1600" dirty="0" smtClean="0"/>
              <a:t> 2010, additional 10% by 2012</a:t>
            </a:r>
          </a:p>
          <a:p>
            <a:pPr lvl="0"/>
            <a:r>
              <a:rPr lang="en-US" sz="1600" dirty="0" smtClean="0"/>
              <a:t>Kala </a:t>
            </a:r>
            <a:r>
              <a:rPr lang="en-US" sz="1600" dirty="0" err="1" smtClean="0"/>
              <a:t>Azar</a:t>
            </a:r>
            <a:r>
              <a:rPr lang="en-US" sz="1600" dirty="0" smtClean="0"/>
              <a:t> mortality reduction rate: 100% by 2010 and sustaining elimination until 2012</a:t>
            </a:r>
          </a:p>
          <a:p>
            <a:pPr lvl="0"/>
            <a:r>
              <a:rPr lang="en-US" sz="1600" dirty="0" err="1" smtClean="0"/>
              <a:t>Filaria</a:t>
            </a:r>
            <a:r>
              <a:rPr lang="en-US" sz="1600" dirty="0" smtClean="0"/>
              <a:t>/Microfilaria reduction rate: 70% by 2010, 80% by 2012 and elimination by 2015</a:t>
            </a:r>
          </a:p>
          <a:p>
            <a:pPr lvl="0"/>
            <a:r>
              <a:rPr lang="en-US" sz="1600" dirty="0" smtClean="0"/>
              <a:t>Dengue mortality reduction rate: 50% by 2010 and sustaining at that level until 2012</a:t>
            </a:r>
          </a:p>
          <a:p>
            <a:pPr lvl="0"/>
            <a:r>
              <a:rPr lang="en-US" sz="1600" dirty="0" smtClean="0"/>
              <a:t>Japanese Encephalitis mortality reduction rate: 50% by 2010 and sustaining at that level until 2012</a:t>
            </a:r>
          </a:p>
          <a:p>
            <a:pPr lvl="0"/>
            <a:r>
              <a:rPr lang="en-US" sz="1600" dirty="0" smtClean="0"/>
              <a:t>Cataract Operation: increasing to 46 </a:t>
            </a:r>
            <a:r>
              <a:rPr lang="en-US" sz="1600" dirty="0" err="1" smtClean="0"/>
              <a:t>lakhs</a:t>
            </a:r>
            <a:r>
              <a:rPr lang="en-US" sz="1600" dirty="0" smtClean="0"/>
              <a:t> per year until 2012.</a:t>
            </a:r>
          </a:p>
          <a:p>
            <a:pPr lvl="0"/>
            <a:r>
              <a:rPr lang="en-US" sz="1600" dirty="0" smtClean="0"/>
              <a:t>Leprosy prevalence rate: reduce from 1.8/10,000 in 2005 to less than 1/10,000 thereafter</a:t>
            </a:r>
          </a:p>
          <a:p>
            <a:pPr lvl="0"/>
            <a:r>
              <a:rPr lang="en-US" sz="1600" dirty="0" smtClean="0"/>
              <a:t>Tuberculosis DOTS services: Maintain 85% cure rate through entire Mission period.</a:t>
            </a:r>
          </a:p>
          <a:p>
            <a:pPr lvl="0"/>
            <a:r>
              <a:rPr lang="en-US" sz="1600" dirty="0" smtClean="0"/>
              <a:t>Upgrading Community Health Centers to Indian Public Health Standards</a:t>
            </a:r>
          </a:p>
          <a:p>
            <a:pPr lvl="0"/>
            <a:r>
              <a:rPr lang="en-US" sz="1600" dirty="0" smtClean="0"/>
              <a:t>Increase utilization of First Referral Units from less than 20% to 75%</a:t>
            </a:r>
          </a:p>
          <a:p>
            <a:pPr lvl="0"/>
            <a:r>
              <a:rPr lang="en-US" sz="1600" dirty="0" smtClean="0"/>
              <a:t>Engaging 250,000 female Accredited Social Health Activists (ASHAs) in 10 States.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C00000"/>
                </a:solidFill>
              </a:rPr>
              <a:t>Evaluation: Community Level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78815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err="1" smtClean="0"/>
              <a:t>Avalabilty</a:t>
            </a:r>
            <a:r>
              <a:rPr lang="en-US" dirty="0" smtClean="0"/>
              <a:t> of generic drugs, Health care worker</a:t>
            </a:r>
          </a:p>
          <a:p>
            <a:pPr lvl="0"/>
            <a:r>
              <a:rPr lang="en-US" dirty="0" smtClean="0"/>
              <a:t>Good hospital care through assured availability of doctors, drugs and quality services at PHC/CHC level.</a:t>
            </a:r>
            <a:endParaRPr lang="en-US" sz="2000" dirty="0" smtClean="0"/>
          </a:p>
          <a:p>
            <a:pPr lvl="0"/>
            <a:r>
              <a:rPr lang="en-US" dirty="0" smtClean="0"/>
              <a:t>Improved access to Universal Immunization through induction of Auto Disabled Syringes, alternate vaccine delivery and improved mobilization services under the </a:t>
            </a:r>
            <a:r>
              <a:rPr lang="en-US" dirty="0" err="1" smtClean="0"/>
              <a:t>programme</a:t>
            </a:r>
            <a:r>
              <a:rPr lang="en-US" dirty="0" smtClean="0"/>
              <a:t>.</a:t>
            </a:r>
            <a:endParaRPr lang="en-US" sz="2000" dirty="0" smtClean="0"/>
          </a:p>
          <a:p>
            <a:pPr lvl="0"/>
            <a:r>
              <a:rPr lang="en-US" dirty="0" smtClean="0"/>
              <a:t>Improved facilities for institutional delivery through provision of referral, transport, escort and improved hospital care subsidized under the </a:t>
            </a:r>
            <a:r>
              <a:rPr lang="en-US" dirty="0" err="1" smtClean="0"/>
              <a:t>Janani</a:t>
            </a:r>
            <a:r>
              <a:rPr lang="en-US" dirty="0" smtClean="0"/>
              <a:t> </a:t>
            </a:r>
            <a:r>
              <a:rPr lang="en-US" dirty="0" err="1" smtClean="0"/>
              <a:t>Suraksha</a:t>
            </a:r>
            <a:r>
              <a:rPr lang="en-US" dirty="0" smtClean="0"/>
              <a:t> </a:t>
            </a:r>
            <a:r>
              <a:rPr lang="en-US" dirty="0" err="1" smtClean="0"/>
              <a:t>Yojana</a:t>
            </a:r>
            <a:r>
              <a:rPr lang="en-US" dirty="0" smtClean="0"/>
              <a:t> (JSY) for the Below Poverty Line families</a:t>
            </a:r>
            <a:endParaRPr lang="en-US" sz="2000" dirty="0" smtClean="0"/>
          </a:p>
          <a:p>
            <a:pPr lvl="0"/>
            <a:r>
              <a:rPr lang="en-US" dirty="0" smtClean="0"/>
              <a:t>Availability of assured healthcare at reduced financial risk through pilots of Community Health Insurance under the Mission</a:t>
            </a:r>
            <a:endParaRPr lang="en-US" sz="2000" dirty="0" smtClean="0"/>
          </a:p>
          <a:p>
            <a:pPr lvl="0"/>
            <a:r>
              <a:rPr lang="en-US" dirty="0" smtClean="0"/>
              <a:t>Provision of household toilets</a:t>
            </a:r>
            <a:endParaRPr lang="en-US" sz="2000" dirty="0" smtClean="0"/>
          </a:p>
          <a:p>
            <a:pPr lvl="1"/>
            <a:r>
              <a:rPr lang="en-US" sz="2400" dirty="0" smtClean="0"/>
              <a:t>Improved Outreach services through mobile medical unit at district level 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Progress so far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037938"/>
          <a:ext cx="8153400" cy="4926776"/>
        </p:xfrm>
        <a:graphic>
          <a:graphicData uri="http://schemas.openxmlformats.org/drawingml/2006/table">
            <a:tbl>
              <a:tblPr/>
              <a:tblGrid>
                <a:gridCol w="3961539"/>
                <a:gridCol w="4191861"/>
              </a:tblGrid>
              <a:tr h="3602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INDICATOR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Gain under  NRHM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2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IMR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Down to 55(2007)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Institutional delivery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Increased by 66.4 in MP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50.2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Rajasthan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43.3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Bihar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43.8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Orissa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20.9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AP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12.4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UP   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DLHS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II(2004)--DLHS III (2007)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36445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Immunization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Full immunization increased 20.7 to 41.4 in Bihar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DLHS 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II(2004)--DLHS III (2007</a:t>
                      </a:r>
                      <a:r>
                        <a:rPr lang="en-U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))</a:t>
                      </a:r>
                      <a:endParaRPr lang="en-U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TFR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Times New Roman"/>
                          <a:ea typeface="Times New Roman"/>
                          <a:cs typeface="Times New Roman"/>
                        </a:rPr>
                        <a:t>2.7     </a:t>
                      </a:r>
                      <a:r>
                        <a:rPr lang="en-US" sz="1000" smtClean="0">
                          <a:latin typeface="Times New Roman"/>
                          <a:ea typeface="Times New Roman"/>
                          <a:cs typeface="Times New Roman"/>
                        </a:rPr>
                        <a:t>(NFHS-III)</a:t>
                      </a:r>
                      <a:endParaRPr lang="en-U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Number of ASHA  selected during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52852 (2008)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Total Number of PHCs functioning as 24x7 basis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6397 (31/3/2008)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152400"/>
            <a:ext cx="87630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References: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Mission document. [Online].[cited 2009 April 12]. Available from: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URL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http://mohfw.nic.in/NRHM/Mission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Documents. 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pdf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NRHM implementation framework. [Online]. [cited 2009 April19]. Available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from:URL: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mohfw.nic.in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/NRHM/Documents/NRHM%20-20Framework%20for%20Implementation.pdf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NRHM Maharashtra. [Online]. [cited 2009 April 26]. Available from: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URL: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www.maha-arogya.gov.in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/programs/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nhp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nrhm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default.htm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Progress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so far. [Online]. [cited 2009 April12]. Available from: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URL:http://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mohfw.nic.in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/NRHM/Documents/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NRHM_The_Progress_so_far.pdf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36763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District Health Action Plan, Wardha. [cited 2009 April12]. Available from: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3676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URL: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mohfw.nic.in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/NRHM/DHAP/</a:t>
            </a:r>
            <a:r>
              <a:rPr kumimoji="0" lang="en-US" sz="20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DHAP.htm#MH</a:t>
            </a: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36763" algn="l"/>
              </a:tabLst>
            </a:pPr>
            <a:endParaRPr lang="en-US" sz="2000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036763" algn="l"/>
              </a:tabLst>
            </a:pP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Sukla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A. NRHM: Hopes or disappointment? Indian J Pub health 2005 Jul-Sept; 49(3): 127-132.</a:t>
            </a:r>
            <a:endParaRPr kumimoji="0" lang="en-US" sz="2000" b="0" i="0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/>
          </p:cNvGraphicFramePr>
          <p:nvPr/>
        </p:nvGraphicFramePr>
        <p:xfrm>
          <a:off x="1143000" y="3100454"/>
          <a:ext cx="7543800" cy="3147946"/>
        </p:xfrm>
        <a:graphic>
          <a:graphicData uri="http://schemas.openxmlformats.org/drawingml/2006/table">
            <a:tbl>
              <a:tblPr/>
              <a:tblGrid>
                <a:gridCol w="2108598"/>
                <a:gridCol w="1474707"/>
                <a:gridCol w="1131570"/>
                <a:gridCol w="1257300"/>
                <a:gridCol w="1571625"/>
              </a:tblGrid>
              <a:tr h="775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 -FY Plan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MDG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6429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Infant MR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&lt;30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(SRS 2005)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921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Maternal MR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&lt;100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        (SRS 01-03)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386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fertility 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6511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Institutional deliveries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40.7         (NFHS III)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09800" y="228600"/>
            <a:ext cx="3751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Why NRHM?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2678668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NATIONAL GOALS &amp; MDG</a:t>
            </a:r>
            <a:endParaRPr lang="en-GB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600200"/>
            <a:ext cx="6477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Non responsiveness to Citizen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57200" y="838200"/>
            <a:ext cx="6477000" cy="369332"/>
          </a:xfrm>
          <a:prstGeom prst="rect">
            <a:avLst/>
          </a:prstGeom>
          <a:solidFill>
            <a:srgbClr val="9FF44A"/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Non integration of Disease Control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programmes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219200"/>
            <a:ext cx="64770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Lack of  community ownership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2057400"/>
            <a:ext cx="64770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Weaker section not able  to access- Poor, rural, Women, Child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National Rural Health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487375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Launched on 12th April, 2005.</a:t>
            </a: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Rejuvenate the Health delivery System</a:t>
            </a:r>
          </a:p>
          <a:p>
            <a:pPr eaLnBrk="0" hangingPunct="0"/>
            <a:endParaRPr lang="en-US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</a:p>
          <a:p>
            <a:pPr lvl="1" eaLnBrk="0" hangingPunct="0"/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Affordability</a:t>
            </a:r>
          </a:p>
          <a:p>
            <a:pPr lvl="1" eaLnBrk="0" hangingPunct="0"/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Equity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0" hangingPunct="0"/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Quality</a:t>
            </a:r>
          </a:p>
          <a:p>
            <a:pPr lvl="1" eaLnBrk="0" hangingPunct="0"/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Universal Health Care</a:t>
            </a:r>
          </a:p>
          <a:p>
            <a:pPr eaLnBrk="0" hangingPunct="0"/>
            <a:endParaRPr lang="en-US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Reduce IMR, MMR, TFR</a:t>
            </a: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Improve disease control </a:t>
            </a: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was decrease in public health expenditure from 1.3 % GDP in 1990 to 0.9% in 1999.</a:t>
            </a:r>
          </a:p>
          <a:p>
            <a:r>
              <a:rPr lang="en-US" dirty="0" smtClean="0"/>
              <a:t>So to increase public health expenditure from 0.9 to 2-3% GDP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it is different from earlier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b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85800"/>
            <a:ext cx="8915400" cy="6172200"/>
          </a:xfrm>
        </p:spPr>
        <p:txBody>
          <a:bodyPr>
            <a:noAutofit/>
          </a:bodyPr>
          <a:lstStyle/>
          <a:p>
            <a:pPr marL="274320" lvl="1">
              <a:spcBef>
                <a:spcPts val="600"/>
              </a:spcBef>
              <a:buClr>
                <a:srgbClr val="FF0000"/>
              </a:buClr>
              <a:buSzPct val="70000"/>
              <a:buFont typeface="Wingdings" pitchFamily="2" charset="2"/>
              <a:buChar char="§"/>
            </a:pPr>
            <a:r>
              <a:rPr lang="en-US" sz="2000" dirty="0" smtClean="0"/>
              <a:t>Decentralized planning &amp; Community participation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At village level: ASHA, VHNSC, SHGs, </a:t>
            </a:r>
            <a:r>
              <a:rPr lang="en-US" sz="2000" dirty="0" err="1" smtClean="0"/>
              <a:t>Panchayat</a:t>
            </a:r>
            <a:endParaRPr lang="en-US" sz="2000" dirty="0" smtClean="0"/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At facility level: RKS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At manager level: Health societies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Outcome based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Pro-poor focus: equitable system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Governance reform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Convergence of services related to health determinants-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Nutrition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Water supply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Sanitation</a:t>
            </a:r>
          </a:p>
          <a:p>
            <a:pPr>
              <a:buFont typeface="Wingdings" pitchFamily="2" charset="2"/>
              <a:buChar char="§"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52400" y="4800600"/>
            <a:ext cx="8763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Quality of care &amp; IPHS norms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Right based services delivery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Pre-stated entitlement at all level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Judicious mix of dedicated budget line: Untied fund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/>
              <a:t>Quality Monitoring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609601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			NRHM – The Concept 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                   Health                                                            </a:t>
            </a:r>
            <a:r>
              <a:rPr lang="en-US" dirty="0" err="1" smtClean="0"/>
              <a:t>Health</a:t>
            </a:r>
            <a:r>
              <a:rPr lang="en-US" dirty="0" smtClean="0"/>
              <a:t> Determinants</a:t>
            </a:r>
          </a:p>
          <a:p>
            <a:r>
              <a:rPr lang="en-US" dirty="0" smtClean="0"/>
              <a:t>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RCH-II                           NDCP                              Nutrition             Water Supply</a:t>
            </a:r>
          </a:p>
          <a:p>
            <a:r>
              <a:rPr lang="en-US" dirty="0" smtClean="0"/>
              <a:t>                  AYUSH                                                                             </a:t>
            </a:r>
          </a:p>
          <a:p>
            <a:r>
              <a:rPr lang="en-US" dirty="0" smtClean="0"/>
              <a:t>						          Sanitation </a:t>
            </a:r>
          </a:p>
          <a:p>
            <a:endParaRPr lang="en-US" dirty="0" smtClean="0"/>
          </a:p>
          <a:p>
            <a:r>
              <a:rPr lang="en-US" dirty="0" smtClean="0"/>
              <a:t>		General </a:t>
            </a:r>
          </a:p>
          <a:p>
            <a:r>
              <a:rPr lang="en-US" dirty="0" smtClean="0"/>
              <a:t>		Curative</a:t>
            </a:r>
          </a:p>
          <a:p>
            <a:r>
              <a:rPr lang="en-US" dirty="0" smtClean="0"/>
              <a:t>		Care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00200" y="1752600"/>
            <a:ext cx="472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1104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1143000" y="2743200"/>
            <a:ext cx="2057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800100" y="21717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05000" y="21336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6553994" y="2666206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5943600" y="21336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7315994" y="2134394"/>
            <a:ext cx="762000" cy="760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371600" y="1752600"/>
            <a:ext cx="13716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0" y="1752600"/>
            <a:ext cx="2438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400" u="sng" dirty="0">
                <a:latin typeface="+mn-lt"/>
              </a:rPr>
              <a:t>NRHM – 5 MAIN APPROACHES</a:t>
            </a:r>
          </a:p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u="sng" dirty="0">
              <a:solidFill>
                <a:schemeClr val="tx1">
                  <a:tint val="75000"/>
                </a:schemeClr>
              </a:solidFill>
              <a:latin typeface="+mn-lt"/>
            </a:endParaRPr>
          </a:p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dirty="0">
              <a:solidFill>
                <a:schemeClr val="tx1">
                  <a:tint val="75000"/>
                </a:schemeClr>
              </a:solidFill>
              <a:latin typeface="+mn-lt"/>
            </a:endParaRPr>
          </a:p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0" y="762000"/>
            <a:ext cx="3200400" cy="32004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1400" b="1" u="sng" dirty="0" smtClean="0"/>
              <a:t>COMMUNITIZE</a:t>
            </a:r>
          </a:p>
          <a:p>
            <a:pPr marL="342900" indent="-342900" algn="ctr"/>
            <a:endParaRPr lang="en-US" sz="1400" b="1" u="sng" dirty="0" smtClean="0"/>
          </a:p>
          <a:p>
            <a:pPr marL="342900" indent="-342900" algn="ctr"/>
            <a:r>
              <a:rPr lang="en-US" sz="1600" b="1" dirty="0" smtClean="0"/>
              <a:t>1.</a:t>
            </a:r>
            <a:r>
              <a:rPr lang="en-US" sz="1600" b="1" dirty="0"/>
              <a:t> </a:t>
            </a:r>
            <a:r>
              <a:rPr lang="en-US" sz="1600" dirty="0" smtClean="0"/>
              <a:t>PRIs at all levels </a:t>
            </a:r>
          </a:p>
          <a:p>
            <a:pPr marL="342900" indent="-342900" algn="ctr"/>
            <a:r>
              <a:rPr lang="en-US" sz="1600" b="1" dirty="0" smtClean="0"/>
              <a:t>2.</a:t>
            </a:r>
            <a:r>
              <a:rPr lang="en-US" sz="1600" dirty="0" smtClean="0"/>
              <a:t> </a:t>
            </a:r>
            <a:r>
              <a:rPr lang="en-US" sz="1600" dirty="0"/>
              <a:t>Decentralized planning, </a:t>
            </a:r>
            <a:endParaRPr lang="en-US" sz="1600" dirty="0" smtClean="0"/>
          </a:p>
          <a:p>
            <a:pPr marL="342900" indent="-342900" algn="ctr"/>
            <a:r>
              <a:rPr lang="en-US" sz="1600" dirty="0" smtClean="0"/>
              <a:t>monitoring</a:t>
            </a:r>
            <a:endParaRPr lang="en-US" sz="1600" dirty="0"/>
          </a:p>
          <a:p>
            <a:pPr marL="342900" indent="-342900" algn="ctr"/>
            <a:r>
              <a:rPr lang="en-US" sz="1600" dirty="0" smtClean="0"/>
              <a:t>(VHNSC)</a:t>
            </a:r>
          </a:p>
          <a:p>
            <a:pPr marL="342900" indent="-342900" algn="ctr"/>
            <a:r>
              <a:rPr lang="en-US" sz="1600" dirty="0" smtClean="0"/>
              <a:t>4. NGO </a:t>
            </a:r>
            <a:r>
              <a:rPr lang="en-US" sz="1600" dirty="0" err="1" smtClean="0"/>
              <a:t>involvment</a:t>
            </a:r>
            <a:endParaRPr lang="en-US" sz="1600" dirty="0" smtClean="0"/>
          </a:p>
          <a:p>
            <a:pPr marL="342900" indent="-342900" algn="ctr"/>
            <a:endParaRPr lang="en-US" sz="1600" dirty="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457200" y="4038600"/>
            <a:ext cx="3657600" cy="2895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1400" b="1" u="sng" dirty="0"/>
              <a:t>IMPROVED</a:t>
            </a:r>
          </a:p>
          <a:p>
            <a:pPr marL="342900" indent="-342900" algn="ctr"/>
            <a:r>
              <a:rPr lang="en-US" sz="1400" b="1" u="sng" dirty="0"/>
              <a:t>MANAGEMENT</a:t>
            </a:r>
          </a:p>
          <a:p>
            <a:pPr marL="342900" indent="-342900" algn="ctr"/>
            <a:r>
              <a:rPr lang="en-US" sz="1400" b="1" u="sng" dirty="0"/>
              <a:t>THROUGH CAPACITY</a:t>
            </a:r>
          </a:p>
          <a:p>
            <a:pPr marL="342900" indent="-342900" algn="ctr"/>
            <a:endParaRPr lang="en-US" sz="1400" dirty="0"/>
          </a:p>
          <a:p>
            <a:pPr marL="342900" indent="-342900" algn="ctr"/>
            <a:r>
              <a:rPr lang="en-US" sz="1400" b="1" dirty="0"/>
              <a:t>1</a:t>
            </a:r>
            <a:r>
              <a:rPr lang="en-US" sz="1600" b="1" dirty="0"/>
              <a:t>.</a:t>
            </a:r>
            <a:r>
              <a:rPr lang="en-US" sz="1600" dirty="0"/>
              <a:t> Block &amp; District Health</a:t>
            </a:r>
          </a:p>
          <a:p>
            <a:pPr marL="342900" indent="-342900" algn="ctr"/>
            <a:r>
              <a:rPr lang="en-US" sz="1600" dirty="0"/>
              <a:t>Office with management skills</a:t>
            </a:r>
          </a:p>
          <a:p>
            <a:pPr marL="342900" indent="-342900" algn="ctr"/>
            <a:r>
              <a:rPr lang="en-US" sz="1600" b="1" dirty="0"/>
              <a:t>2.</a:t>
            </a:r>
            <a:r>
              <a:rPr lang="en-US" sz="1600" dirty="0"/>
              <a:t> NGOs in capacity building</a:t>
            </a:r>
          </a:p>
          <a:p>
            <a:pPr marL="342900" indent="-342900" algn="ctr"/>
            <a:r>
              <a:rPr lang="en-US" sz="1600" b="1" dirty="0"/>
              <a:t>3.</a:t>
            </a:r>
            <a:r>
              <a:rPr lang="en-US" sz="1600" dirty="0"/>
              <a:t>  NHSRC / SHSRC </a:t>
            </a:r>
          </a:p>
          <a:p>
            <a:pPr marL="342900" indent="-342900" algn="ctr"/>
            <a:r>
              <a:rPr lang="en-US" sz="1600" b="1" dirty="0"/>
              <a:t>4.</a:t>
            </a:r>
            <a:r>
              <a:rPr lang="en-US" sz="1600" dirty="0"/>
              <a:t> Continuous skill development</a:t>
            </a:r>
          </a:p>
          <a:p>
            <a:pPr marL="342900" indent="-342900" algn="ctr"/>
            <a:r>
              <a:rPr lang="en-US" sz="1600" dirty="0" smtClean="0"/>
              <a:t> &amp; support</a:t>
            </a:r>
            <a:endParaRPr lang="en-US" sz="1600" dirty="0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3276600" y="1981200"/>
            <a:ext cx="2895600" cy="27432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1400" b="1" u="sng" dirty="0"/>
              <a:t>FLEXIBLE FINANCING</a:t>
            </a:r>
          </a:p>
          <a:p>
            <a:pPr marL="342900" indent="-342900" algn="ctr"/>
            <a:endParaRPr lang="en-US" sz="1400" dirty="0"/>
          </a:p>
          <a:p>
            <a:pPr marL="342900" indent="-342900" algn="ctr">
              <a:buAutoNum type="arabicPeriod"/>
            </a:pPr>
            <a:r>
              <a:rPr lang="en-US" sz="1600" dirty="0" smtClean="0"/>
              <a:t>Untied fund</a:t>
            </a:r>
          </a:p>
          <a:p>
            <a:pPr marL="342900" indent="-342900" algn="ctr"/>
            <a:r>
              <a:rPr lang="en-US" sz="1600" b="1" dirty="0" smtClean="0"/>
              <a:t>2.</a:t>
            </a:r>
            <a:r>
              <a:rPr lang="en-US" sz="1600" dirty="0" smtClean="0"/>
              <a:t> </a:t>
            </a:r>
            <a:r>
              <a:rPr lang="en-US" sz="1600" dirty="0"/>
              <a:t>Risk Pooling – money</a:t>
            </a:r>
          </a:p>
          <a:p>
            <a:pPr marL="342900" indent="-342900" algn="ctr"/>
            <a:r>
              <a:rPr lang="en-US" sz="1600" dirty="0"/>
              <a:t>follows patient</a:t>
            </a:r>
          </a:p>
          <a:p>
            <a:pPr marL="342900" indent="-342900" algn="ctr"/>
            <a:r>
              <a:rPr lang="en-US" sz="1600" b="1" dirty="0"/>
              <a:t>3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r>
              <a:rPr lang="en-US" sz="1600" dirty="0"/>
              <a:t>More resources for</a:t>
            </a:r>
          </a:p>
          <a:p>
            <a:pPr marL="342900" indent="-342900" algn="ctr"/>
            <a:r>
              <a:rPr lang="en-US" sz="1600" dirty="0"/>
              <a:t>more reforms</a:t>
            </a: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5638800" y="3962400"/>
            <a:ext cx="3200400" cy="28956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1400" b="1" u="sng" dirty="0"/>
              <a:t>INNOVATION IN</a:t>
            </a:r>
          </a:p>
          <a:p>
            <a:pPr marL="342900" indent="-342900" algn="ctr"/>
            <a:r>
              <a:rPr lang="en-US" sz="1400" b="1" u="sng" dirty="0"/>
              <a:t>HUMAN RESOURCE</a:t>
            </a:r>
          </a:p>
          <a:p>
            <a:pPr marL="342900" indent="-342900" algn="ctr"/>
            <a:r>
              <a:rPr lang="en-US" sz="1400" b="1" u="sng" dirty="0"/>
              <a:t>MANAGEMENT</a:t>
            </a:r>
          </a:p>
          <a:p>
            <a:pPr marL="342900" indent="-342900" algn="ctr"/>
            <a:r>
              <a:rPr lang="en-US" b="1" dirty="0" smtClean="0"/>
              <a:t>1. </a:t>
            </a:r>
            <a:r>
              <a:rPr lang="en-US" dirty="0" smtClean="0"/>
              <a:t>More health worker</a:t>
            </a:r>
            <a:endParaRPr lang="en-US" dirty="0"/>
          </a:p>
          <a:p>
            <a:pPr marL="342900" indent="-342900" algn="ctr"/>
            <a:r>
              <a:rPr lang="en-US" b="1" dirty="0"/>
              <a:t>2.</a:t>
            </a:r>
            <a:r>
              <a:rPr lang="en-US" dirty="0"/>
              <a:t> 24 X 7 </a:t>
            </a:r>
            <a:r>
              <a:rPr lang="en-US" dirty="0" smtClean="0"/>
              <a:t>emergencies</a:t>
            </a:r>
          </a:p>
          <a:p>
            <a:pPr marL="342900" indent="-342900" algn="ctr"/>
            <a:r>
              <a:rPr lang="en-US" dirty="0" smtClean="0"/>
              <a:t> management </a:t>
            </a:r>
            <a:r>
              <a:rPr lang="en-US" dirty="0"/>
              <a:t>at </a:t>
            </a:r>
            <a:r>
              <a:rPr lang="en-US" dirty="0" smtClean="0"/>
              <a:t>PHC &amp; </a:t>
            </a:r>
            <a:r>
              <a:rPr lang="en-US" dirty="0"/>
              <a:t>CHC</a:t>
            </a: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248400" y="838200"/>
            <a:ext cx="2895600" cy="304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1400" b="1" u="sng" dirty="0"/>
              <a:t>MONITOR,</a:t>
            </a:r>
          </a:p>
          <a:p>
            <a:pPr marL="342900" indent="-342900" algn="ctr"/>
            <a:r>
              <a:rPr lang="en-US" sz="1400" b="1" u="sng" dirty="0"/>
              <a:t>PROGRESS &amp;</a:t>
            </a:r>
          </a:p>
          <a:p>
            <a:pPr marL="342900" indent="-342900" algn="ctr"/>
            <a:r>
              <a:rPr lang="en-US" sz="1400" b="1" u="sng" dirty="0"/>
              <a:t>STANDARDS</a:t>
            </a:r>
          </a:p>
          <a:p>
            <a:pPr marL="342900" indent="-342900" algn="ctr"/>
            <a:endParaRPr lang="en-US" sz="1600" dirty="0"/>
          </a:p>
          <a:p>
            <a:pPr marL="342900" indent="-342900" algn="ctr"/>
            <a:r>
              <a:rPr lang="en-US" sz="1600" b="1" dirty="0"/>
              <a:t>1.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/>
              <a:t>IPHS Standards</a:t>
            </a:r>
          </a:p>
          <a:p>
            <a:pPr marL="342900" indent="-342900" algn="ctr"/>
            <a:r>
              <a:rPr lang="en-US" sz="1600" b="1" dirty="0"/>
              <a:t>2.</a:t>
            </a:r>
            <a:r>
              <a:rPr lang="en-US" sz="1600" dirty="0"/>
              <a:t> Facility Surveys</a:t>
            </a:r>
          </a:p>
          <a:p>
            <a:pPr marL="342900" indent="-342900" algn="ctr"/>
            <a:r>
              <a:rPr lang="en-US" sz="1600" b="1" dirty="0"/>
              <a:t>3.</a:t>
            </a:r>
            <a:r>
              <a:rPr lang="en-US" sz="1600" dirty="0"/>
              <a:t> Independent Monitoring</a:t>
            </a:r>
          </a:p>
          <a:p>
            <a:pPr marL="342900" indent="-342900" algn="ctr"/>
            <a:r>
              <a:rPr lang="en-US" sz="1600" dirty="0"/>
              <a:t>Committees </a:t>
            </a:r>
            <a:r>
              <a:rPr lang="en-US" sz="1600" dirty="0" smtClean="0"/>
              <a:t>at block,</a:t>
            </a:r>
          </a:p>
          <a:p>
            <a:pPr marL="342900" indent="-342900" algn="ctr"/>
            <a:r>
              <a:rPr lang="en-US" sz="1600" dirty="0" smtClean="0"/>
              <a:t> district &amp; State</a:t>
            </a:r>
          </a:p>
          <a:p>
            <a:pPr marL="342900" indent="-342900" algn="ctr"/>
            <a:r>
              <a:rPr lang="en-US" sz="1600" dirty="0" smtClean="0"/>
              <a:t>levels</a:t>
            </a:r>
            <a:endParaRPr lang="en-US" sz="1600" dirty="0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2438400" y="457200"/>
            <a:ext cx="209550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2667000" y="457200"/>
            <a:ext cx="1866900" cy="3505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4495800" y="457200"/>
            <a:ext cx="2438400" cy="3505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4533900" y="457200"/>
            <a:ext cx="381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495800" y="457200"/>
            <a:ext cx="2209800" cy="762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1527</TotalTime>
  <Words>2306</Words>
  <Application>Microsoft Office PowerPoint</Application>
  <PresentationFormat>On-screen Show (4:3)</PresentationFormat>
  <Paragraphs>577</Paragraphs>
  <Slides>36</Slides>
  <Notes>36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Oriel</vt:lpstr>
      <vt:lpstr>Slide 1</vt:lpstr>
      <vt:lpstr>Framwork</vt:lpstr>
      <vt:lpstr>Slide 3</vt:lpstr>
      <vt:lpstr>Slide 4</vt:lpstr>
      <vt:lpstr>National Rural Health Mission</vt:lpstr>
      <vt:lpstr>Slide 6</vt:lpstr>
      <vt:lpstr>How it is different from earlier programmes?  </vt:lpstr>
      <vt:lpstr>Slide 8</vt:lpstr>
      <vt:lpstr>Slide 9</vt:lpstr>
      <vt:lpstr>The Objectives of the Mission </vt:lpstr>
      <vt:lpstr>AT village level</vt:lpstr>
      <vt:lpstr> ASHA </vt:lpstr>
      <vt:lpstr>Slide 13</vt:lpstr>
      <vt:lpstr>Slide 14</vt:lpstr>
      <vt:lpstr>At Sub-center level</vt:lpstr>
      <vt:lpstr>At PHC level</vt:lpstr>
      <vt:lpstr>Management &amp; Planning: Rogi Kalyan Samiti </vt:lpstr>
      <vt:lpstr>Slide 18</vt:lpstr>
      <vt:lpstr>At  CHC/ block level</vt:lpstr>
      <vt:lpstr>At District level: District Health Mission   </vt:lpstr>
      <vt:lpstr>The role of the District Health Mission </vt:lpstr>
      <vt:lpstr>Slide 22</vt:lpstr>
      <vt:lpstr>Planning : District Health Action Plan (DHAP)</vt:lpstr>
      <vt:lpstr>At State level: State health mission</vt:lpstr>
      <vt:lpstr>State health society</vt:lpstr>
      <vt:lpstr>Composite Organogram of the State Mission and the State Society   </vt:lpstr>
      <vt:lpstr>FUNCTIONS OF STATE HEALTH MISSION </vt:lpstr>
      <vt:lpstr>Planning &amp; Monitoring at state level: State health action plan </vt:lpstr>
      <vt:lpstr>At National level</vt:lpstr>
      <vt:lpstr>Function</vt:lpstr>
      <vt:lpstr>New health financing mechanism in nrhm</vt:lpstr>
      <vt:lpstr>  Monitoring of NRHM</vt:lpstr>
      <vt:lpstr>EVALUATION: National Level </vt:lpstr>
      <vt:lpstr>Evaluation: Community Level </vt:lpstr>
      <vt:lpstr>Progress so far</vt:lpstr>
      <vt:lpstr>Slide 36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</cp:lastModifiedBy>
  <cp:revision>138</cp:revision>
  <dcterms:created xsi:type="dcterms:W3CDTF">2006-08-16T00:00:00Z</dcterms:created>
  <dcterms:modified xsi:type="dcterms:W3CDTF">2009-07-01T07:18:25Z</dcterms:modified>
</cp:coreProperties>
</file>